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0"/>
  </p:notesMasterIdLst>
  <p:sldIdLst>
    <p:sldId id="256" r:id="rId3"/>
    <p:sldId id="279" r:id="rId4"/>
    <p:sldId id="896" r:id="rId5"/>
    <p:sldId id="336" r:id="rId6"/>
    <p:sldId id="337" r:id="rId7"/>
    <p:sldId id="339" r:id="rId8"/>
    <p:sldId id="918" r:id="rId9"/>
    <p:sldId id="344" r:id="rId10"/>
    <p:sldId id="333" r:id="rId11"/>
    <p:sldId id="335" r:id="rId12"/>
    <p:sldId id="919" r:id="rId13"/>
    <p:sldId id="921" r:id="rId14"/>
    <p:sldId id="895" r:id="rId15"/>
    <p:sldId id="343" r:id="rId16"/>
    <p:sldId id="903" r:id="rId17"/>
    <p:sldId id="893" r:id="rId18"/>
    <p:sldId id="280" r:id="rId19"/>
    <p:sldId id="278" r:id="rId20"/>
    <p:sldId id="897" r:id="rId21"/>
    <p:sldId id="885" r:id="rId22"/>
    <p:sldId id="875" r:id="rId23"/>
    <p:sldId id="884" r:id="rId24"/>
    <p:sldId id="890" r:id="rId25"/>
    <p:sldId id="891" r:id="rId26"/>
    <p:sldId id="892" r:id="rId27"/>
    <p:sldId id="906" r:id="rId28"/>
    <p:sldId id="281" r:id="rId29"/>
    <p:sldId id="898" r:id="rId30"/>
    <p:sldId id="914" r:id="rId31"/>
    <p:sldId id="920" r:id="rId32"/>
    <p:sldId id="907" r:id="rId33"/>
    <p:sldId id="882" r:id="rId34"/>
    <p:sldId id="342" r:id="rId35"/>
    <p:sldId id="880" r:id="rId36"/>
    <p:sldId id="276" r:id="rId37"/>
    <p:sldId id="889" r:id="rId38"/>
    <p:sldId id="879" r:id="rId39"/>
    <p:sldId id="910" r:id="rId40"/>
    <p:sldId id="909" r:id="rId41"/>
    <p:sldId id="917" r:id="rId42"/>
    <p:sldId id="899" r:id="rId43"/>
    <p:sldId id="915" r:id="rId44"/>
    <p:sldId id="904" r:id="rId45"/>
    <p:sldId id="916" r:id="rId46"/>
    <p:sldId id="908" r:id="rId47"/>
    <p:sldId id="912" r:id="rId48"/>
    <p:sldId id="913" r:id="rId4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PT Sans Narrow" panose="020B0506020203020204" pitchFamily="34" charset="77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9E9375B-0002-7347-8E88-95EE6343CD24}">
          <p14:sldIdLst>
            <p14:sldId id="256"/>
            <p14:sldId id="279"/>
            <p14:sldId id="896"/>
            <p14:sldId id="336"/>
            <p14:sldId id="337"/>
            <p14:sldId id="339"/>
            <p14:sldId id="918"/>
            <p14:sldId id="344"/>
            <p14:sldId id="333"/>
            <p14:sldId id="335"/>
            <p14:sldId id="919"/>
            <p14:sldId id="921"/>
            <p14:sldId id="895"/>
            <p14:sldId id="343"/>
            <p14:sldId id="903"/>
            <p14:sldId id="893"/>
            <p14:sldId id="280"/>
            <p14:sldId id="278"/>
            <p14:sldId id="897"/>
            <p14:sldId id="885"/>
            <p14:sldId id="875"/>
            <p14:sldId id="884"/>
            <p14:sldId id="890"/>
            <p14:sldId id="891"/>
            <p14:sldId id="892"/>
            <p14:sldId id="906"/>
            <p14:sldId id="281"/>
            <p14:sldId id="898"/>
            <p14:sldId id="914"/>
            <p14:sldId id="920"/>
            <p14:sldId id="907"/>
            <p14:sldId id="882"/>
            <p14:sldId id="342"/>
            <p14:sldId id="880"/>
            <p14:sldId id="276"/>
            <p14:sldId id="889"/>
            <p14:sldId id="879"/>
            <p14:sldId id="910"/>
            <p14:sldId id="909"/>
          </p14:sldIdLst>
        </p14:section>
        <p14:section name="PID Controller" id="{1DE423D8-64EB-E945-A44C-42C925B327E1}">
          <p14:sldIdLst>
            <p14:sldId id="917"/>
            <p14:sldId id="899"/>
            <p14:sldId id="915"/>
            <p14:sldId id="904"/>
            <p14:sldId id="916"/>
            <p14:sldId id="908"/>
            <p14:sldId id="912"/>
            <p14:sldId id="9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318FF"/>
    <a:srgbClr val="009A6A"/>
    <a:srgbClr val="FF9600"/>
    <a:srgbClr val="270B7A"/>
    <a:srgbClr val="49B4AA"/>
    <a:srgbClr val="003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FD42D7-B43E-4E53-A508-31FB98EE8588}">
  <a:tblStyle styleId="{33FD42D7-B43E-4E53-A508-31FB98EE85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95320" autoAdjust="0"/>
  </p:normalViewPr>
  <p:slideViewPr>
    <p:cSldViewPr snapToGrid="0">
      <p:cViewPr varScale="1">
        <p:scale>
          <a:sx n="97" d="100"/>
          <a:sy n="97" d="100"/>
        </p:scale>
        <p:origin x="216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1e7c2e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1e7c2e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54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692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47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7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14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706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1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2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82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51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918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984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19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592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11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97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31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13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70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01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e58118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e58118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3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800" baseline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5EE68-AA95-48EE-85B0-C319FB57CE54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8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11.png"/><Relationship Id="rId3" Type="http://schemas.openxmlformats.org/officeDocument/2006/relationships/image" Target="../media/image408.png"/><Relationship Id="rId7" Type="http://schemas.openxmlformats.org/officeDocument/2006/relationships/image" Target="../media/image4020.png"/><Relationship Id="rId12" Type="http://schemas.openxmlformats.org/officeDocument/2006/relationships/image" Target="../media/image4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0.png"/><Relationship Id="rId11" Type="http://schemas.openxmlformats.org/officeDocument/2006/relationships/image" Target="../media/image410.png"/><Relationship Id="rId5" Type="http://schemas.openxmlformats.org/officeDocument/2006/relationships/image" Target="../media/image4000.png"/><Relationship Id="rId10" Type="http://schemas.openxmlformats.org/officeDocument/2006/relationships/image" Target="../media/image409.png"/><Relationship Id="rId4" Type="http://schemas.openxmlformats.org/officeDocument/2006/relationships/image" Target="../media/image3990.png"/><Relationship Id="rId9" Type="http://schemas.openxmlformats.org/officeDocument/2006/relationships/image" Target="../media/image404.png"/><Relationship Id="rId14" Type="http://schemas.openxmlformats.org/officeDocument/2006/relationships/image" Target="../media/image4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0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20.png"/><Relationship Id="rId5" Type="http://schemas.openxmlformats.org/officeDocument/2006/relationships/image" Target="../media/image4010.png"/><Relationship Id="rId4" Type="http://schemas.openxmlformats.org/officeDocument/2006/relationships/image" Target="../media/image4000.png"/><Relationship Id="rId9" Type="http://schemas.openxmlformats.org/officeDocument/2006/relationships/hyperlink" Target="https://tiborstanko.sk/lerp-vs-slerp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1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40.png"/><Relationship Id="rId7" Type="http://schemas.openxmlformats.org/officeDocument/2006/relationships/image" Target="../media/image18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200.png"/><Relationship Id="rId5" Type="http://schemas.openxmlformats.org/officeDocument/2006/relationships/image" Target="../media/image160.png"/><Relationship Id="rId15" Type="http://schemas.openxmlformats.org/officeDocument/2006/relationships/image" Target="../media/image24.png"/><Relationship Id="rId10" Type="http://schemas.openxmlformats.org/officeDocument/2006/relationships/image" Target="../media/image190.png"/><Relationship Id="rId4" Type="http://schemas.openxmlformats.org/officeDocument/2006/relationships/image" Target="../media/image150.png"/><Relationship Id="rId9" Type="http://schemas.openxmlformats.org/officeDocument/2006/relationships/image" Target="../media/image180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37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0.png"/><Relationship Id="rId11" Type="http://schemas.openxmlformats.org/officeDocument/2006/relationships/image" Target="../media/image44.png"/><Relationship Id="rId5" Type="http://schemas.openxmlformats.org/officeDocument/2006/relationships/image" Target="../media/image27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3910.png"/><Relationship Id="rId1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50.png"/><Relationship Id="rId12" Type="http://schemas.openxmlformats.org/officeDocument/2006/relationships/image" Target="../media/image47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461.png"/><Relationship Id="rId5" Type="http://schemas.openxmlformats.org/officeDocument/2006/relationships/image" Target="../media/image481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51.png"/><Relationship Id="rId19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441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0.png"/><Relationship Id="rId18" Type="http://schemas.openxmlformats.org/officeDocument/2006/relationships/image" Target="../media/image32.png"/><Relationship Id="rId3" Type="http://schemas.openxmlformats.org/officeDocument/2006/relationships/image" Target="../media/image380.png"/><Relationship Id="rId7" Type="http://schemas.openxmlformats.org/officeDocument/2006/relationships/image" Target="../media/image4001.png"/><Relationship Id="rId12" Type="http://schemas.openxmlformats.org/officeDocument/2006/relationships/image" Target="../media/image450.png"/><Relationship Id="rId17" Type="http://schemas.openxmlformats.org/officeDocument/2006/relationships/image" Target="../media/image31.png"/><Relationship Id="rId2" Type="http://schemas.openxmlformats.org/officeDocument/2006/relationships/image" Target="../media/image37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40.png"/><Relationship Id="rId5" Type="http://schemas.microsoft.com/office/2007/relationships/hdphoto" Target="../media/hdphoto3.wdp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19" Type="http://schemas.openxmlformats.org/officeDocument/2006/relationships/image" Target="../media/image490.png"/><Relationship Id="rId4" Type="http://schemas.openxmlformats.org/officeDocument/2006/relationships/image" Target="../media/image27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10.png"/><Relationship Id="rId18" Type="http://schemas.openxmlformats.org/officeDocument/2006/relationships/image" Target="../media/image66.png"/><Relationship Id="rId3" Type="http://schemas.openxmlformats.org/officeDocument/2006/relationships/image" Target="../media/image520.png"/><Relationship Id="rId7" Type="http://schemas.microsoft.com/office/2007/relationships/hdphoto" Target="../media/hdphoto4.wdp"/><Relationship Id="rId12" Type="http://schemas.openxmlformats.org/officeDocument/2006/relationships/image" Target="../media/image600.png"/><Relationship Id="rId17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64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11" Type="http://schemas.openxmlformats.org/officeDocument/2006/relationships/image" Target="../media/image590.png"/><Relationship Id="rId5" Type="http://schemas.openxmlformats.org/officeDocument/2006/relationships/image" Target="../media/image540.png"/><Relationship Id="rId15" Type="http://schemas.openxmlformats.org/officeDocument/2006/relationships/image" Target="../media/image630.png"/><Relationship Id="rId10" Type="http://schemas.openxmlformats.org/officeDocument/2006/relationships/image" Target="../media/image580.png"/><Relationship Id="rId19" Type="http://schemas.openxmlformats.org/officeDocument/2006/relationships/image" Target="../media/image67.png"/><Relationship Id="rId4" Type="http://schemas.openxmlformats.org/officeDocument/2006/relationships/image" Target="../media/image530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7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102.png"/><Relationship Id="rId5" Type="http://schemas.openxmlformats.org/officeDocument/2006/relationships/image" Target="../media/image86.png"/><Relationship Id="rId10" Type="http://schemas.openxmlformats.org/officeDocument/2006/relationships/image" Target="../media/image10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close-range.com/docs/Computing_Euler_angles_from_a_rotation_matrix.pdf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9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7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7" Type="http://schemas.openxmlformats.org/officeDocument/2006/relationships/image" Target="../media/image11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5.png"/><Relationship Id="rId4" Type="http://schemas.openxmlformats.org/officeDocument/2006/relationships/image" Target="../media/image3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0.png"/><Relationship Id="rId7" Type="http://schemas.openxmlformats.org/officeDocument/2006/relationships/image" Target="../media/image4020.png"/><Relationship Id="rId12" Type="http://schemas.openxmlformats.org/officeDocument/2006/relationships/image" Target="../media/image4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0.png"/><Relationship Id="rId11" Type="http://schemas.openxmlformats.org/officeDocument/2006/relationships/image" Target="../media/image406.png"/><Relationship Id="rId5" Type="http://schemas.openxmlformats.org/officeDocument/2006/relationships/image" Target="../media/image4000.png"/><Relationship Id="rId10" Type="http://schemas.openxmlformats.org/officeDocument/2006/relationships/image" Target="../media/image405.png"/><Relationship Id="rId4" Type="http://schemas.openxmlformats.org/officeDocument/2006/relationships/image" Target="../media/image3990.png"/><Relationship Id="rId9" Type="http://schemas.openxmlformats.org/officeDocument/2006/relationships/image" Target="../media/image4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1131150" y="1208949"/>
            <a:ext cx="7136700" cy="13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4000"/>
              </a:lnSpc>
            </a:pPr>
            <a:r>
              <a:rPr lang="en-US" sz="3200" dirty="0"/>
              <a:t>Dynamics</a:t>
            </a:r>
            <a:r>
              <a:rPr lang="zh-TW" altLang="en-US" sz="3200" dirty="0"/>
              <a:t> </a:t>
            </a:r>
            <a:r>
              <a:rPr lang="en-US" altLang="zh-TW" sz="3200" dirty="0"/>
              <a:t>of </a:t>
            </a:r>
            <a:r>
              <a:rPr lang="en-US" altLang="zh-TW" sz="3200" dirty="0" err="1"/>
              <a:t>Multirotors</a:t>
            </a:r>
            <a:endParaRPr sz="3200" dirty="0"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2130265" y="3450061"/>
            <a:ext cx="4870500" cy="558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en-US" altLang="zh-TW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Teng</a:t>
            </a:r>
            <a:r>
              <a:rPr lang="en-US" altLang="zh-TW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-Hu Cheng</a:t>
            </a:r>
            <a:endParaRPr lang="en-US" altLang="zh-TW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>
            <a:spLocks noGrp="1"/>
          </p:cNvSpPr>
          <p:nvPr>
            <p:ph type="title"/>
          </p:nvPr>
        </p:nvSpPr>
        <p:spPr>
          <a:xfrm>
            <a:off x="264308" y="20132"/>
            <a:ext cx="8520600" cy="4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SLERP (Sphere Linear Interpretation)</a:t>
            </a:r>
            <a:endParaRPr sz="2800" dirty="0"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FA9031-0DBD-A546-99CF-5F84A04DE5BD}"/>
                  </a:ext>
                </a:extLst>
              </p:cNvPr>
              <p:cNvSpPr txBox="1"/>
              <p:nvPr/>
            </p:nvSpPr>
            <p:spPr>
              <a:xfrm>
                <a:off x="250607" y="734976"/>
                <a:ext cx="8221851" cy="107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latin typeface="Cambria Math" panose="02040503050406030204" pitchFamily="18" charset="0"/>
                  </a:rPr>
                  <a:t>Given two quaternion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, their SLERP can be found as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sz="1800" dirty="0"/>
                  <a:t>,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TW" sz="1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FA9031-0DBD-A546-99CF-5F84A04DE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7" y="734976"/>
                <a:ext cx="8221851" cy="1075807"/>
              </a:xfrm>
              <a:prstGeom prst="rect">
                <a:avLst/>
              </a:prstGeom>
              <a:blipFill>
                <a:blip r:embed="rId3"/>
                <a:stretch>
                  <a:fillRect l="-616" b="-235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ADC90A-F5C0-FC4D-9B1B-E23C3203EA81}"/>
                  </a:ext>
                </a:extLst>
              </p:cNvPr>
              <p:cNvSpPr/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ADC90A-F5C0-FC4D-9B1B-E23C3203E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E747731C-CBA0-D54D-B411-3D03E3CC334D}"/>
              </a:ext>
            </a:extLst>
          </p:cNvPr>
          <p:cNvSpPr>
            <a:spLocks noChangeAspect="1"/>
          </p:cNvSpPr>
          <p:nvPr/>
        </p:nvSpPr>
        <p:spPr>
          <a:xfrm>
            <a:off x="592328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665961-393D-784C-9F0E-D5ABA3B67AB2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1672328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48F840-8CAB-2547-9963-BCC64C8FE61D}"/>
              </a:ext>
            </a:extLst>
          </p:cNvPr>
          <p:cNvCxnSpPr>
            <a:cxnSpLocks/>
            <a:endCxn id="39" idx="1"/>
          </p:cNvCxnSpPr>
          <p:nvPr/>
        </p:nvCxnSpPr>
        <p:spPr>
          <a:xfrm flipH="1" flipV="1">
            <a:off x="908653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CC3D22-646A-4F40-ABF3-B027AA2F850C}"/>
                  </a:ext>
                </a:extLst>
              </p:cNvPr>
              <p:cNvSpPr/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CC3D22-646A-4F40-ABF3-B027AA2F8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49ABB7-7847-3E43-8BCA-FA696DAF5C0A}"/>
                  </a:ext>
                </a:extLst>
              </p:cNvPr>
              <p:cNvSpPr/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49ABB7-7847-3E43-8BCA-FA696DAF5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ACCDB409-E725-DB44-9BDE-C5C8D9FC2EF6}"/>
              </a:ext>
            </a:extLst>
          </p:cNvPr>
          <p:cNvSpPr>
            <a:spLocks noChangeAspect="1"/>
          </p:cNvSpPr>
          <p:nvPr/>
        </p:nvSpPr>
        <p:spPr>
          <a:xfrm>
            <a:off x="3576373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27D184-3812-6242-B224-168B2F06F168}"/>
              </a:ext>
            </a:extLst>
          </p:cNvPr>
          <p:cNvCxnSpPr>
            <a:endCxn id="46" idx="6"/>
          </p:cNvCxnSpPr>
          <p:nvPr/>
        </p:nvCxnSpPr>
        <p:spPr>
          <a:xfrm>
            <a:off x="4656373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A34234-E7C0-D040-BF2B-8FB9D2456F43}"/>
              </a:ext>
            </a:extLst>
          </p:cNvPr>
          <p:cNvCxnSpPr>
            <a:cxnSpLocks/>
            <a:endCxn id="46" idx="1"/>
          </p:cNvCxnSpPr>
          <p:nvPr/>
        </p:nvCxnSpPr>
        <p:spPr>
          <a:xfrm flipH="1" flipV="1">
            <a:off x="3892698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D1163F-7132-4440-9735-FEDEDD04A664}"/>
                  </a:ext>
                </a:extLst>
              </p:cNvPr>
              <p:cNvSpPr/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D1163F-7132-4440-9735-FEDEDD04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1D21B5-6255-434A-86AB-66E3EB9A73D4}"/>
                  </a:ext>
                </a:extLst>
              </p:cNvPr>
              <p:cNvSpPr/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1D21B5-6255-434A-86AB-66E3EB9A7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2AEED303-A64E-884B-8238-65C090A1F3A2}"/>
              </a:ext>
            </a:extLst>
          </p:cNvPr>
          <p:cNvSpPr>
            <a:spLocks noChangeAspect="1"/>
          </p:cNvSpPr>
          <p:nvPr/>
        </p:nvSpPr>
        <p:spPr>
          <a:xfrm>
            <a:off x="6433810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B8B9A0-7938-8744-B459-FD93394B625B}"/>
              </a:ext>
            </a:extLst>
          </p:cNvPr>
          <p:cNvCxnSpPr>
            <a:endCxn id="53" idx="6"/>
          </p:cNvCxnSpPr>
          <p:nvPr/>
        </p:nvCxnSpPr>
        <p:spPr>
          <a:xfrm>
            <a:off x="7513810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532F1B-FE15-E841-B646-322F0554D009}"/>
              </a:ext>
            </a:extLst>
          </p:cNvPr>
          <p:cNvCxnSpPr>
            <a:cxnSpLocks/>
            <a:endCxn id="53" idx="1"/>
          </p:cNvCxnSpPr>
          <p:nvPr/>
        </p:nvCxnSpPr>
        <p:spPr>
          <a:xfrm flipH="1" flipV="1">
            <a:off x="6750135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22897E9-1780-4146-836C-507B192F25CB}"/>
                  </a:ext>
                </a:extLst>
              </p:cNvPr>
              <p:cNvSpPr/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22897E9-1780-4146-836C-507B192F2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56F90E1-31E3-DC42-B599-92151F42C2B5}"/>
                  </a:ext>
                </a:extLst>
              </p:cNvPr>
              <p:cNvSpPr/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56F90E1-31E3-DC42-B599-92151F42C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6614630-4607-0348-924E-3F9F376568AB}"/>
                  </a:ext>
                </a:extLst>
              </p:cNvPr>
              <p:cNvSpPr/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6614630-4607-0348-924E-3F9F37656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C734836-0A77-EC4E-98D2-EDDEB5A4C66A}"/>
                  </a:ext>
                </a:extLst>
              </p:cNvPr>
              <p:cNvSpPr/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C734836-0A77-EC4E-98D2-EDDEB5A4C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375439E-1B9B-7E4B-9467-F7D0F5001F36}"/>
              </a:ext>
            </a:extLst>
          </p:cNvPr>
          <p:cNvCxnSpPr>
            <a:cxnSpLocks/>
          </p:cNvCxnSpPr>
          <p:nvPr/>
        </p:nvCxnSpPr>
        <p:spPr>
          <a:xfrm flipV="1">
            <a:off x="1672328" y="3084088"/>
            <a:ext cx="956572" cy="49558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72E363-EBF6-584B-BF7E-70018A6A6209}"/>
              </a:ext>
            </a:extLst>
          </p:cNvPr>
          <p:cNvCxnSpPr>
            <a:cxnSpLocks/>
          </p:cNvCxnSpPr>
          <p:nvPr/>
        </p:nvCxnSpPr>
        <p:spPr>
          <a:xfrm flipV="1">
            <a:off x="4664255" y="2571750"/>
            <a:ext cx="422095" cy="10129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95FF53-FB36-444B-8DA6-49A1333B9F3C}"/>
              </a:ext>
            </a:extLst>
          </p:cNvPr>
          <p:cNvCxnSpPr>
            <a:cxnSpLocks/>
          </p:cNvCxnSpPr>
          <p:nvPr/>
        </p:nvCxnSpPr>
        <p:spPr>
          <a:xfrm flipH="1" flipV="1">
            <a:off x="7366633" y="2496129"/>
            <a:ext cx="147851" cy="108853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C85253D-C0D7-3F46-AD02-8020D96D9CEF}"/>
                  </a:ext>
                </a:extLst>
              </p:cNvPr>
              <p:cNvSpPr/>
              <p:nvPr/>
            </p:nvSpPr>
            <p:spPr>
              <a:xfrm>
                <a:off x="1844393" y="2936045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C85253D-C0D7-3F46-AD02-8020D96D9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93" y="2936045"/>
                <a:ext cx="38081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A1DA27-EEE7-C340-8D44-21BFEB691F67}"/>
                  </a:ext>
                </a:extLst>
              </p:cNvPr>
              <p:cNvSpPr/>
              <p:nvPr/>
            </p:nvSpPr>
            <p:spPr>
              <a:xfrm>
                <a:off x="4510195" y="2816712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A1DA27-EEE7-C340-8D44-21BFEB691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95" y="2816712"/>
                <a:ext cx="380810" cy="369332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14350C-7440-B246-841A-B9CFD77ACAD3}"/>
                  </a:ext>
                </a:extLst>
              </p:cNvPr>
              <p:cNvSpPr/>
              <p:nvPr/>
            </p:nvSpPr>
            <p:spPr>
              <a:xfrm>
                <a:off x="7133338" y="2708876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14350C-7440-B246-841A-B9CFD77A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38" y="2708876"/>
                <a:ext cx="380810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A20FBD7-36FF-424E-9D41-B4BC88C83BC8}"/>
              </a:ext>
            </a:extLst>
          </p:cNvPr>
          <p:cNvCxnSpPr>
            <a:cxnSpLocks/>
          </p:cNvCxnSpPr>
          <p:nvPr/>
        </p:nvCxnSpPr>
        <p:spPr>
          <a:xfrm rot="-240000" flipH="1">
            <a:off x="1980798" y="2463750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6B9267-9C74-254B-95E7-166714548A6A}"/>
              </a:ext>
            </a:extLst>
          </p:cNvPr>
          <p:cNvCxnSpPr>
            <a:cxnSpLocks/>
          </p:cNvCxnSpPr>
          <p:nvPr/>
        </p:nvCxnSpPr>
        <p:spPr>
          <a:xfrm rot="-240000" flipH="1">
            <a:off x="5018405" y="2489372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2F084D9-C0EA-7A45-9EDE-3F620C4D5E99}"/>
              </a:ext>
            </a:extLst>
          </p:cNvPr>
          <p:cNvCxnSpPr>
            <a:cxnSpLocks/>
          </p:cNvCxnSpPr>
          <p:nvPr/>
        </p:nvCxnSpPr>
        <p:spPr>
          <a:xfrm rot="-240000" flipH="1">
            <a:off x="7938408" y="2517150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BA709A-18AC-9545-8898-BACB9851D82A}"/>
              </a:ext>
            </a:extLst>
          </p:cNvPr>
          <p:cNvCxnSpPr>
            <a:cxnSpLocks/>
          </p:cNvCxnSpPr>
          <p:nvPr/>
        </p:nvCxnSpPr>
        <p:spPr>
          <a:xfrm rot="1500000" flipH="1">
            <a:off x="8392634" y="2909935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79D058D-ABCE-5B4D-BA7F-82C704F955BC}"/>
              </a:ext>
            </a:extLst>
          </p:cNvPr>
          <p:cNvCxnSpPr>
            <a:cxnSpLocks/>
          </p:cNvCxnSpPr>
          <p:nvPr/>
        </p:nvCxnSpPr>
        <p:spPr>
          <a:xfrm rot="1500000" flipH="1">
            <a:off x="5507428" y="2909935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9230E3-7859-0942-9E92-9F6B97CF1BA2}"/>
              </a:ext>
            </a:extLst>
          </p:cNvPr>
          <p:cNvCxnSpPr>
            <a:cxnSpLocks/>
          </p:cNvCxnSpPr>
          <p:nvPr/>
        </p:nvCxnSpPr>
        <p:spPr>
          <a:xfrm rot="1500000" flipH="1">
            <a:off x="2588147" y="2982407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1F37FD-68BC-454C-99D8-473E3A36919F}"/>
              </a:ext>
            </a:extLst>
          </p:cNvPr>
          <p:cNvCxnSpPr>
            <a:cxnSpLocks/>
          </p:cNvCxnSpPr>
          <p:nvPr/>
        </p:nvCxnSpPr>
        <p:spPr>
          <a:xfrm rot="8700000" flipH="1">
            <a:off x="1398733" y="2408554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6335B8C-E904-E642-9165-54F457F36228}"/>
              </a:ext>
            </a:extLst>
          </p:cNvPr>
          <p:cNvCxnSpPr>
            <a:cxnSpLocks/>
          </p:cNvCxnSpPr>
          <p:nvPr/>
        </p:nvCxnSpPr>
        <p:spPr>
          <a:xfrm rot="8700000" flipH="1">
            <a:off x="4366810" y="2417102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9295E0-DF92-C34D-9080-E4018DECF6BB}"/>
              </a:ext>
            </a:extLst>
          </p:cNvPr>
          <p:cNvCxnSpPr>
            <a:cxnSpLocks/>
          </p:cNvCxnSpPr>
          <p:nvPr/>
        </p:nvCxnSpPr>
        <p:spPr>
          <a:xfrm rot="8700000" flipH="1">
            <a:off x="7306712" y="2398370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C1A2C963-FF1F-EF44-8D74-FAAE5C10B3C0}"/>
              </a:ext>
            </a:extLst>
          </p:cNvPr>
          <p:cNvSpPr>
            <a:spLocks noChangeAspect="1"/>
          </p:cNvSpPr>
          <p:nvPr/>
        </p:nvSpPr>
        <p:spPr>
          <a:xfrm>
            <a:off x="1583115" y="3221192"/>
            <a:ext cx="720000" cy="720000"/>
          </a:xfrm>
          <a:prstGeom prst="arc">
            <a:avLst>
              <a:gd name="adj1" fmla="val 18687694"/>
              <a:gd name="adj2" fmla="val 0"/>
            </a:avLst>
          </a:prstGeom>
          <a:ln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778487CC-6573-924C-8A8F-6B8E657AA724}"/>
              </a:ext>
            </a:extLst>
          </p:cNvPr>
          <p:cNvSpPr>
            <a:spLocks noChangeAspect="1"/>
          </p:cNvSpPr>
          <p:nvPr/>
        </p:nvSpPr>
        <p:spPr>
          <a:xfrm>
            <a:off x="1320879" y="3197996"/>
            <a:ext cx="720000" cy="720000"/>
          </a:xfrm>
          <a:prstGeom prst="arc">
            <a:avLst>
              <a:gd name="adj1" fmla="val 13078791"/>
              <a:gd name="adj2" fmla="val 0"/>
            </a:avLst>
          </a:prstGeom>
          <a:ln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50A198-F1A2-A549-9809-9A23D7ECA47B}"/>
                  </a:ext>
                </a:extLst>
              </p:cNvPr>
              <p:cNvSpPr/>
              <p:nvPr/>
            </p:nvSpPr>
            <p:spPr>
              <a:xfrm>
                <a:off x="2211259" y="3226148"/>
                <a:ext cx="492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18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50A198-F1A2-A549-9809-9A23D7ECA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59" y="3226148"/>
                <a:ext cx="4927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FBC9A4E-BD02-BD49-9624-930DB2310070}"/>
                  </a:ext>
                </a:extLst>
              </p:cNvPr>
              <p:cNvSpPr/>
              <p:nvPr/>
            </p:nvSpPr>
            <p:spPr>
              <a:xfrm>
                <a:off x="1586969" y="3174684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FBC9A4E-BD02-BD49-9624-930DB2310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69" y="3174684"/>
                <a:ext cx="385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19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>
            <a:spLocks noGrp="1"/>
          </p:cNvSpPr>
          <p:nvPr>
            <p:ph type="title"/>
          </p:nvPr>
        </p:nvSpPr>
        <p:spPr>
          <a:xfrm>
            <a:off x="264308" y="20132"/>
            <a:ext cx="8520600" cy="4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Comparison</a:t>
            </a:r>
            <a:endParaRPr sz="2800" dirty="0"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A1031-892A-E94C-BFA4-310F4C62C3A1}"/>
                  </a:ext>
                </a:extLst>
              </p:cNvPr>
              <p:cNvSpPr/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A1031-892A-E94C-BFA4-310F4C62C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7F22278-E292-7B42-81F6-3E3C53DC7E33}"/>
              </a:ext>
            </a:extLst>
          </p:cNvPr>
          <p:cNvSpPr>
            <a:spLocks noChangeAspect="1"/>
          </p:cNvSpPr>
          <p:nvPr/>
        </p:nvSpPr>
        <p:spPr>
          <a:xfrm>
            <a:off x="592328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3434B6-ABF2-BA40-B696-B4BC0249AA26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1672328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CB18F8-61D1-CA45-ACEA-39E5A5A828E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 flipV="1">
            <a:off x="908653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31CE12-403A-B940-99F5-7093BF311DF9}"/>
                  </a:ext>
                </a:extLst>
              </p:cNvPr>
              <p:cNvSpPr/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31CE12-403A-B940-99F5-7093BF311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13C725-F2C1-5B42-96B1-57010BC803BC}"/>
                  </a:ext>
                </a:extLst>
              </p:cNvPr>
              <p:cNvSpPr/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13C725-F2C1-5B42-96B1-57010BC80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E93FFBED-1A1E-684A-8F59-86548B7DD9CF}"/>
              </a:ext>
            </a:extLst>
          </p:cNvPr>
          <p:cNvSpPr>
            <a:spLocks noChangeAspect="1"/>
          </p:cNvSpPr>
          <p:nvPr/>
        </p:nvSpPr>
        <p:spPr>
          <a:xfrm>
            <a:off x="3576373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2D1963-1BB2-354D-8009-E031DB1A8093}"/>
              </a:ext>
            </a:extLst>
          </p:cNvPr>
          <p:cNvCxnSpPr>
            <a:endCxn id="35" idx="6"/>
          </p:cNvCxnSpPr>
          <p:nvPr/>
        </p:nvCxnSpPr>
        <p:spPr>
          <a:xfrm>
            <a:off x="4656373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2AD82D-F30F-EB47-8457-9735387A877D}"/>
              </a:ext>
            </a:extLst>
          </p:cNvPr>
          <p:cNvCxnSpPr>
            <a:cxnSpLocks/>
            <a:endCxn id="35" idx="1"/>
          </p:cNvCxnSpPr>
          <p:nvPr/>
        </p:nvCxnSpPr>
        <p:spPr>
          <a:xfrm flipH="1" flipV="1">
            <a:off x="3892698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D1D8AA-9EB6-8C49-AA1F-F99450035213}"/>
                  </a:ext>
                </a:extLst>
              </p:cNvPr>
              <p:cNvSpPr/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D1D8AA-9EB6-8C49-AA1F-F99450035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B35A42D-D6AB-7C49-B664-8E33DBE6F80C}"/>
                  </a:ext>
                </a:extLst>
              </p:cNvPr>
              <p:cNvSpPr/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B35A42D-D6AB-7C49-B664-8E33DBE6F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C17E11BA-58C3-C74E-9612-F6FF254E2A40}"/>
              </a:ext>
            </a:extLst>
          </p:cNvPr>
          <p:cNvSpPr>
            <a:spLocks noChangeAspect="1"/>
          </p:cNvSpPr>
          <p:nvPr/>
        </p:nvSpPr>
        <p:spPr>
          <a:xfrm>
            <a:off x="6433810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4D1200-9EA1-3441-A532-66B7BA8B6686}"/>
              </a:ext>
            </a:extLst>
          </p:cNvPr>
          <p:cNvCxnSpPr>
            <a:endCxn id="51" idx="6"/>
          </p:cNvCxnSpPr>
          <p:nvPr/>
        </p:nvCxnSpPr>
        <p:spPr>
          <a:xfrm>
            <a:off x="7513810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A7FA62F-D590-2042-8397-1DC0B51864C5}"/>
              </a:ext>
            </a:extLst>
          </p:cNvPr>
          <p:cNvCxnSpPr>
            <a:cxnSpLocks/>
            <a:endCxn id="51" idx="1"/>
          </p:cNvCxnSpPr>
          <p:nvPr/>
        </p:nvCxnSpPr>
        <p:spPr>
          <a:xfrm flipH="1" flipV="1">
            <a:off x="6750135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41D0F7-BECB-234C-B7CA-6EAFA56343CC}"/>
                  </a:ext>
                </a:extLst>
              </p:cNvPr>
              <p:cNvSpPr/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41D0F7-BECB-234C-B7CA-6EAFA5634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1366158-E22A-0046-869B-1048ECB6BAB2}"/>
                  </a:ext>
                </a:extLst>
              </p:cNvPr>
              <p:cNvSpPr/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1366158-E22A-0046-869B-1048ECB6B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CD3FEE-DC6F-DF47-A972-C0FD6D885ED9}"/>
                  </a:ext>
                </a:extLst>
              </p:cNvPr>
              <p:cNvSpPr/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CD3FEE-DC6F-DF47-A972-C0FD6D885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B7AD243-F3F0-F74C-8D7E-576CB352670F}"/>
                  </a:ext>
                </a:extLst>
              </p:cNvPr>
              <p:cNvSpPr/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B7AD243-F3F0-F74C-8D7E-576CB352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DF4A3C7-F1A6-284C-A9B1-62E16B1FE0C6}"/>
              </a:ext>
            </a:extLst>
          </p:cNvPr>
          <p:cNvCxnSpPr>
            <a:cxnSpLocks/>
          </p:cNvCxnSpPr>
          <p:nvPr/>
        </p:nvCxnSpPr>
        <p:spPr>
          <a:xfrm flipV="1">
            <a:off x="1672328" y="3084088"/>
            <a:ext cx="956572" cy="49558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40C153-CCE8-7647-A2CE-FDC599501588}"/>
              </a:ext>
            </a:extLst>
          </p:cNvPr>
          <p:cNvCxnSpPr>
            <a:cxnSpLocks/>
          </p:cNvCxnSpPr>
          <p:nvPr/>
        </p:nvCxnSpPr>
        <p:spPr>
          <a:xfrm flipV="1">
            <a:off x="4664255" y="2571750"/>
            <a:ext cx="422095" cy="10129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5CD029-2704-1747-B25D-C8D96870AEA5}"/>
              </a:ext>
            </a:extLst>
          </p:cNvPr>
          <p:cNvCxnSpPr>
            <a:cxnSpLocks/>
          </p:cNvCxnSpPr>
          <p:nvPr/>
        </p:nvCxnSpPr>
        <p:spPr>
          <a:xfrm flipH="1" flipV="1">
            <a:off x="7366633" y="2496129"/>
            <a:ext cx="147851" cy="108853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571783-D5AA-E145-B1DC-4A94394923C5}"/>
                  </a:ext>
                </a:extLst>
              </p:cNvPr>
              <p:cNvSpPr/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571783-D5AA-E145-B1DC-4A9439492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DEF7898F-C0F7-2243-B0BE-1463F959EB0E}"/>
              </a:ext>
            </a:extLst>
          </p:cNvPr>
          <p:cNvSpPr>
            <a:spLocks noChangeAspect="1"/>
          </p:cNvSpPr>
          <p:nvPr/>
        </p:nvSpPr>
        <p:spPr>
          <a:xfrm>
            <a:off x="592328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685B6C-9C06-3B46-ABD7-11F2304DEF02}"/>
              </a:ext>
            </a:extLst>
          </p:cNvPr>
          <p:cNvCxnSpPr>
            <a:cxnSpLocks/>
            <a:endCxn id="79" idx="6"/>
          </p:cNvCxnSpPr>
          <p:nvPr/>
        </p:nvCxnSpPr>
        <p:spPr>
          <a:xfrm>
            <a:off x="1672328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B20B56-987D-D746-9780-39866609C0A1}"/>
              </a:ext>
            </a:extLst>
          </p:cNvPr>
          <p:cNvCxnSpPr>
            <a:cxnSpLocks/>
            <a:endCxn id="79" idx="1"/>
          </p:cNvCxnSpPr>
          <p:nvPr/>
        </p:nvCxnSpPr>
        <p:spPr>
          <a:xfrm flipH="1" flipV="1">
            <a:off x="908653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1F62BF-157D-6F44-88A2-3E6AC8301A42}"/>
                  </a:ext>
                </a:extLst>
              </p:cNvPr>
              <p:cNvSpPr/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1F62BF-157D-6F44-88A2-3E6AC8301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8393E0-B201-554C-B306-85150EE4FC27}"/>
                  </a:ext>
                </a:extLst>
              </p:cNvPr>
              <p:cNvSpPr/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8393E0-B201-554C-B306-85150EE4F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4F083A82-D851-334E-A903-0870EB0E6234}"/>
              </a:ext>
            </a:extLst>
          </p:cNvPr>
          <p:cNvSpPr>
            <a:spLocks noChangeAspect="1"/>
          </p:cNvSpPr>
          <p:nvPr/>
        </p:nvSpPr>
        <p:spPr>
          <a:xfrm>
            <a:off x="3576373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61D2FF9-1C6A-114F-A21E-D56ED1284042}"/>
              </a:ext>
            </a:extLst>
          </p:cNvPr>
          <p:cNvCxnSpPr>
            <a:endCxn id="86" idx="6"/>
          </p:cNvCxnSpPr>
          <p:nvPr/>
        </p:nvCxnSpPr>
        <p:spPr>
          <a:xfrm>
            <a:off x="4656373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EF6A05-8DAC-B449-910F-F047984799E9}"/>
              </a:ext>
            </a:extLst>
          </p:cNvPr>
          <p:cNvCxnSpPr>
            <a:cxnSpLocks/>
            <a:endCxn id="86" idx="1"/>
          </p:cNvCxnSpPr>
          <p:nvPr/>
        </p:nvCxnSpPr>
        <p:spPr>
          <a:xfrm flipH="1" flipV="1">
            <a:off x="3892698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9AD9C13-D931-7542-B276-8958E8FCE11F}"/>
                  </a:ext>
                </a:extLst>
              </p:cNvPr>
              <p:cNvSpPr/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9AD9C13-D931-7542-B276-8958E8FCE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BD734F-7A65-674A-B37A-EA72073895D0}"/>
                  </a:ext>
                </a:extLst>
              </p:cNvPr>
              <p:cNvSpPr/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BD734F-7A65-674A-B37A-EA7207389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BAAD0001-984C-EF4D-9D64-F5C5AB263134}"/>
              </a:ext>
            </a:extLst>
          </p:cNvPr>
          <p:cNvSpPr>
            <a:spLocks noChangeAspect="1"/>
          </p:cNvSpPr>
          <p:nvPr/>
        </p:nvSpPr>
        <p:spPr>
          <a:xfrm>
            <a:off x="6433810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C626966-2D82-1F41-AD7F-565801F157F1}"/>
              </a:ext>
            </a:extLst>
          </p:cNvPr>
          <p:cNvCxnSpPr>
            <a:endCxn id="93" idx="6"/>
          </p:cNvCxnSpPr>
          <p:nvPr/>
        </p:nvCxnSpPr>
        <p:spPr>
          <a:xfrm>
            <a:off x="7513810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7FA0C24-3945-854D-86EB-5AB554ED6F61}"/>
              </a:ext>
            </a:extLst>
          </p:cNvPr>
          <p:cNvCxnSpPr>
            <a:cxnSpLocks/>
            <a:endCxn id="93" idx="1"/>
          </p:cNvCxnSpPr>
          <p:nvPr/>
        </p:nvCxnSpPr>
        <p:spPr>
          <a:xfrm flipH="1" flipV="1">
            <a:off x="6750135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9DCCB75-DE97-6F4C-8DF1-80EE8C5834D4}"/>
                  </a:ext>
                </a:extLst>
              </p:cNvPr>
              <p:cNvSpPr/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9DCCB75-DE97-6F4C-8DF1-80EE8C583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261068A-274A-D04E-8123-8C87A6914F5E}"/>
              </a:ext>
            </a:extLst>
          </p:cNvPr>
          <p:cNvCxnSpPr/>
          <p:nvPr/>
        </p:nvCxnSpPr>
        <p:spPr>
          <a:xfrm flipV="1">
            <a:off x="1672328" y="3389944"/>
            <a:ext cx="616887" cy="18972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2ED9616-0777-7947-804C-970546B1C5A9}"/>
              </a:ext>
            </a:extLst>
          </p:cNvPr>
          <p:cNvCxnSpPr>
            <a:cxnSpLocks/>
          </p:cNvCxnSpPr>
          <p:nvPr/>
        </p:nvCxnSpPr>
        <p:spPr>
          <a:xfrm flipV="1">
            <a:off x="4664255" y="3195592"/>
            <a:ext cx="164595" cy="3890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B8849C-0CD5-7947-96CD-D536DEAB67E7}"/>
              </a:ext>
            </a:extLst>
          </p:cNvPr>
          <p:cNvCxnSpPr>
            <a:cxnSpLocks/>
          </p:cNvCxnSpPr>
          <p:nvPr/>
        </p:nvCxnSpPr>
        <p:spPr>
          <a:xfrm flipH="1" flipV="1">
            <a:off x="7189670" y="2984887"/>
            <a:ext cx="324814" cy="59977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530C5A-B651-8942-8AC0-BAD167E293D2}"/>
              </a:ext>
            </a:extLst>
          </p:cNvPr>
          <p:cNvSpPr txBox="1"/>
          <p:nvPr/>
        </p:nvSpPr>
        <p:spPr>
          <a:xfrm>
            <a:off x="414338" y="828675"/>
            <a:ext cx="7886700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TW" sz="1600" dirty="0"/>
              <a:t>The comparison show the SKERP method demonstrate more </a:t>
            </a:r>
            <a:r>
              <a:rPr lang="en-US" sz="1600" dirty="0"/>
              <a:t>uniform</a:t>
            </a:r>
            <a:r>
              <a:rPr lang="en-TW" sz="1600" dirty="0"/>
              <a:t> interpretation!</a:t>
            </a:r>
          </a:p>
          <a:p>
            <a:pPr>
              <a:lnSpc>
                <a:spcPct val="150000"/>
              </a:lnSpc>
            </a:pPr>
            <a:r>
              <a:rPr lang="en-TW" dirty="0"/>
              <a:t>Check more detailed comparison at: </a:t>
            </a:r>
            <a:r>
              <a:rPr lang="en-US" dirty="0">
                <a:hlinkClick r:id="rId9"/>
              </a:rPr>
              <a:t>https://tiborstanko.sk/lerp-vs-slerp.html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6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Hardware 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340640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B983F-FE1D-924F-9D63-9C89B3867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5" name="Google Shape;125;p27">
            <a:extLst>
              <a:ext uri="{FF2B5EF4-FFF2-40B4-BE49-F238E27FC236}">
                <a16:creationId xmlns:a16="http://schemas.microsoft.com/office/drawing/2014/main" id="{DF24C1D9-9CC4-4C41-941E-DEC997513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Aggressive Flight</a:t>
            </a:r>
            <a:r>
              <a:rPr lang="en-US" sz="2800" dirty="0"/>
              <a:t> of UAVs</a:t>
            </a:r>
          </a:p>
        </p:txBody>
      </p:sp>
      <p:pic>
        <p:nvPicPr>
          <p:cNvPr id="6" name="Aggressive fly of Quadcopter (四軸無人機)" descr="Aggressive fly of Quadcopter (四軸無人機)">
            <a:hlinkClick r:id="" action="ppaction://media"/>
            <a:extLst>
              <a:ext uri="{FF2B5EF4-FFF2-40B4-BE49-F238E27FC236}">
                <a16:creationId xmlns:a16="http://schemas.microsoft.com/office/drawing/2014/main" id="{446977A5-B9FA-E04D-B0D5-892D12AA8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680" y="572003"/>
            <a:ext cx="7901175" cy="44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Hardware System of UAVs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C3E590A-9B13-4074-859A-86203E6CFA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7" y="1198959"/>
            <a:ext cx="3115503" cy="2745582"/>
          </a:xfrm>
          <a:prstGeom prst="rect">
            <a:avLst/>
          </a:prstGeom>
        </p:spPr>
      </p:pic>
      <p:sp>
        <p:nvSpPr>
          <p:cNvPr id="28" name="向右箭號 4">
            <a:extLst>
              <a:ext uri="{FF2B5EF4-FFF2-40B4-BE49-F238E27FC236}">
                <a16:creationId xmlns:a16="http://schemas.microsoft.com/office/drawing/2014/main" id="{F70E6617-7325-42C8-9C64-58CAA0F9735E}"/>
              </a:ext>
            </a:extLst>
          </p:cNvPr>
          <p:cNvSpPr/>
          <p:nvPr/>
        </p:nvSpPr>
        <p:spPr>
          <a:xfrm>
            <a:off x="3620466" y="2147420"/>
            <a:ext cx="656705" cy="516600"/>
          </a:xfrm>
          <a:prstGeom prst="rightArrow">
            <a:avLst/>
          </a:prstGeom>
          <a:solidFill>
            <a:srgbClr val="009A6A"/>
          </a:solidFill>
          <a:ln>
            <a:solidFill>
              <a:srgbClr val="009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9CD89BCE-4830-43B2-9D36-9EEE08A0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1" y="955721"/>
            <a:ext cx="4575923" cy="30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Hardware System of UAVs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49108-4436-2D40-A5D0-334FC32D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787400"/>
            <a:ext cx="82042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9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/>
              <a:t>Rotating </a:t>
            </a:r>
            <a:r>
              <a:rPr lang="en-US" altLang="zh-TW" dirty="0"/>
              <a:t>D</a:t>
            </a:r>
            <a:r>
              <a:rPr lang="en-US" altLang="zh-TW" sz="2800" dirty="0"/>
              <a:t>irections of </a:t>
            </a:r>
            <a:r>
              <a:rPr lang="en-US" altLang="zh-TW" dirty="0" err="1"/>
              <a:t>M</a:t>
            </a:r>
            <a:r>
              <a:rPr lang="en-US" altLang="zh-TW" sz="2800" dirty="0" err="1"/>
              <a:t>ultirotors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CEA55-37A3-DC4A-8A48-D1344BC4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7" y="1182130"/>
            <a:ext cx="3836773" cy="335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726671-9B5F-E74B-807B-36A4A4FE7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9" t="8583" b="12834"/>
          <a:stretch/>
        </p:blipFill>
        <p:spPr>
          <a:xfrm>
            <a:off x="4669109" y="1396314"/>
            <a:ext cx="4077699" cy="2619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50D35-D9BC-954D-A18F-1A829DD0C955}"/>
              </a:ext>
            </a:extLst>
          </p:cNvPr>
          <p:cNvSpPr txBox="1"/>
          <p:nvPr/>
        </p:nvSpPr>
        <p:spPr>
          <a:xfrm>
            <a:off x="2792627" y="720463"/>
            <a:ext cx="2253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Normal propeler (</a:t>
            </a:r>
            <a:r>
              <a:rPr lang="en-US" dirty="0"/>
              <a:t>tractor</a:t>
            </a:r>
            <a:r>
              <a:rPr lang="en-TW" dirty="0"/>
              <a:t>), rotating in C.C.W.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D97BB-EA54-B943-BB1C-8C6533E613D8}"/>
              </a:ext>
            </a:extLst>
          </p:cNvPr>
          <p:cNvSpPr txBox="1"/>
          <p:nvPr/>
        </p:nvSpPr>
        <p:spPr>
          <a:xfrm>
            <a:off x="135923" y="720464"/>
            <a:ext cx="265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Pusher propeler (or </a:t>
            </a:r>
            <a:r>
              <a:rPr lang="en-US" dirty="0"/>
              <a:t>P-type</a:t>
            </a:r>
            <a:r>
              <a:rPr lang="en-TW" dirty="0"/>
              <a:t>), rotating in C.W.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85339-784C-FC4E-A025-69D3EEEAF0E9}"/>
              </a:ext>
            </a:extLst>
          </p:cNvPr>
          <p:cNvCxnSpPr>
            <a:stCxn id="7" idx="2"/>
          </p:cNvCxnSpPr>
          <p:nvPr/>
        </p:nvCxnSpPr>
        <p:spPr>
          <a:xfrm flipH="1">
            <a:off x="3237470" y="1243683"/>
            <a:ext cx="681838" cy="30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895227-0F43-0741-9076-80C390557196}"/>
              </a:ext>
            </a:extLst>
          </p:cNvPr>
          <p:cNvCxnSpPr>
            <a:stCxn id="10" idx="2"/>
          </p:cNvCxnSpPr>
          <p:nvPr/>
        </p:nvCxnSpPr>
        <p:spPr>
          <a:xfrm>
            <a:off x="1464275" y="1243684"/>
            <a:ext cx="500449" cy="300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/>
              <a:t>Rotating </a:t>
            </a:r>
            <a:r>
              <a:rPr lang="en-US" altLang="zh-TW" dirty="0"/>
              <a:t>D</a:t>
            </a:r>
            <a:r>
              <a:rPr lang="en-US" altLang="zh-TW" sz="2800" dirty="0"/>
              <a:t>irections of </a:t>
            </a:r>
            <a:r>
              <a:rPr lang="en-US" altLang="zh-TW" dirty="0" err="1"/>
              <a:t>M</a:t>
            </a:r>
            <a:r>
              <a:rPr lang="en-US" altLang="zh-TW" sz="2800" dirty="0" err="1"/>
              <a:t>ultirotors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618F900-943A-F54A-A7AA-73471EC5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24" y="1080422"/>
            <a:ext cx="5045161" cy="35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Block Diagram (Closed-Loop System)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EBB38F4-0239-41D7-BA73-4CCFD1C0DF8F}"/>
                  </a:ext>
                </a:extLst>
              </p:cNvPr>
              <p:cNvSpPr txBox="1"/>
              <p:nvPr/>
            </p:nvSpPr>
            <p:spPr>
              <a:xfrm>
                <a:off x="228125" y="685548"/>
                <a:ext cx="5654060" cy="140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: net lift generated by the rotors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/>
                  <a:t> : torque in x orientation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dirty="0"/>
                  <a:t> : torque in y orientation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TW" dirty="0"/>
                  <a:t> : torque in z orientation</a:t>
                </a:r>
              </a:p>
              <a:p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: represent roll,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pitch, and yaw angles, respectively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: the thrust generated by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-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rotor 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EBB38F4-0239-41D7-BA73-4CCFD1C0D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" y="685548"/>
                <a:ext cx="5654060" cy="1401987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E1C60A25-B4FA-8F48-A753-673CAA717869}"/>
              </a:ext>
            </a:extLst>
          </p:cNvPr>
          <p:cNvGrpSpPr/>
          <p:nvPr/>
        </p:nvGrpSpPr>
        <p:grpSpPr>
          <a:xfrm>
            <a:off x="334992" y="2255765"/>
            <a:ext cx="8451248" cy="2202187"/>
            <a:chOff x="334992" y="2255765"/>
            <a:chExt cx="8451248" cy="2202187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D19D91A-2B98-9F44-82BF-3396FFCFA588}"/>
                </a:ext>
              </a:extLst>
            </p:cNvPr>
            <p:cNvCxnSpPr/>
            <p:nvPr/>
          </p:nvCxnSpPr>
          <p:spPr>
            <a:xfrm>
              <a:off x="671731" y="2971579"/>
              <a:ext cx="6754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97FDE10-47C7-6344-BEB5-7BB8732BB39D}"/>
                </a:ext>
              </a:extLst>
            </p:cNvPr>
            <p:cNvSpPr/>
            <p:nvPr/>
          </p:nvSpPr>
          <p:spPr>
            <a:xfrm>
              <a:off x="1367922" y="2867670"/>
              <a:ext cx="197428" cy="187037"/>
            </a:xfrm>
            <a:prstGeom prst="ellipse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A049A1-FA61-2741-AC69-95AE872906C9}"/>
                </a:ext>
              </a:extLst>
            </p:cNvPr>
            <p:cNvCxnSpPr>
              <a:cxnSpLocks/>
              <a:stCxn id="82" idx="6"/>
              <a:endCxn id="84" idx="1"/>
            </p:cNvCxnSpPr>
            <p:nvPr/>
          </p:nvCxnSpPr>
          <p:spPr>
            <a:xfrm flipV="1">
              <a:off x="1565350" y="2951950"/>
              <a:ext cx="5428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096511C-89BE-C64C-894F-B0CB06306736}"/>
                </a:ext>
              </a:extLst>
            </p:cNvPr>
            <p:cNvSpPr/>
            <p:nvPr/>
          </p:nvSpPr>
          <p:spPr>
            <a:xfrm>
              <a:off x="2108166" y="2706290"/>
              <a:ext cx="932918" cy="491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rgbClr val="000000"/>
                  </a:solidFill>
                </a:rPr>
                <a:t>controller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3CB2793-1CDC-384F-96D4-C5F0F4880E84}"/>
                </a:ext>
              </a:extLst>
            </p:cNvPr>
            <p:cNvSpPr/>
            <p:nvPr/>
          </p:nvSpPr>
          <p:spPr>
            <a:xfrm>
              <a:off x="7291887" y="2706290"/>
              <a:ext cx="1037199" cy="49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UAV</a:t>
              </a:r>
            </a:p>
            <a:p>
              <a:pPr algn="ctr"/>
              <a:r>
                <a:rPr lang="en-TW" dirty="0"/>
                <a:t>(1), (2)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AA6307-9AA3-084A-BE25-E0AF8B9A998A}"/>
                </a:ext>
              </a:extLst>
            </p:cNvPr>
            <p:cNvCxnSpPr>
              <a:cxnSpLocks/>
            </p:cNvCxnSpPr>
            <p:nvPr/>
          </p:nvCxnSpPr>
          <p:spPr>
            <a:xfrm>
              <a:off x="8301162" y="2884599"/>
              <a:ext cx="4850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22EA2F-45B3-924F-ACB2-06F119F35C98}"/>
                </a:ext>
              </a:extLst>
            </p:cNvPr>
            <p:cNvCxnSpPr>
              <a:cxnSpLocks/>
            </p:cNvCxnSpPr>
            <p:nvPr/>
          </p:nvCxnSpPr>
          <p:spPr>
            <a:xfrm>
              <a:off x="8559769" y="2883236"/>
              <a:ext cx="0" cy="1329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4236451-F0E7-5D43-AB77-CAE25D6B96FB}"/>
                </a:ext>
              </a:extLst>
            </p:cNvPr>
            <p:cNvCxnSpPr>
              <a:cxnSpLocks/>
              <a:endCxn id="82" idx="4"/>
            </p:cNvCxnSpPr>
            <p:nvPr/>
          </p:nvCxnSpPr>
          <p:spPr>
            <a:xfrm flipH="1" flipV="1">
              <a:off x="1466636" y="3054707"/>
              <a:ext cx="0" cy="115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40759CE-5E85-3E4E-9C40-930FB60158A7}"/>
                </a:ext>
              </a:extLst>
            </p:cNvPr>
            <p:cNvCxnSpPr>
              <a:cxnSpLocks/>
            </p:cNvCxnSpPr>
            <p:nvPr/>
          </p:nvCxnSpPr>
          <p:spPr>
            <a:xfrm>
              <a:off x="1466374" y="4212292"/>
              <a:ext cx="26624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4EDA281-F263-8644-AFFE-D00B10CE74F9}"/>
                    </a:ext>
                  </a:extLst>
                </p:cNvPr>
                <p:cNvSpPr txBox="1"/>
                <p:nvPr/>
              </p:nvSpPr>
              <p:spPr>
                <a:xfrm>
                  <a:off x="961768" y="2959170"/>
                  <a:ext cx="2866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4EDA281-F263-8644-AFFE-D00B10CE7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68" y="2959170"/>
                  <a:ext cx="2866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19572564-378F-7849-860E-E062DF78752C}"/>
                    </a:ext>
                  </a:extLst>
                </p:cNvPr>
                <p:cNvSpPr txBox="1"/>
                <p:nvPr/>
              </p:nvSpPr>
              <p:spPr>
                <a:xfrm>
                  <a:off x="1114168" y="3111570"/>
                  <a:ext cx="2866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19572564-378F-7849-860E-E062DF787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68" y="3111570"/>
                  <a:ext cx="28660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7348631-A79A-1842-B466-0B2A2B5CC3D1}"/>
                    </a:ext>
                  </a:extLst>
                </p:cNvPr>
                <p:cNvSpPr txBox="1"/>
                <p:nvPr/>
              </p:nvSpPr>
              <p:spPr>
                <a:xfrm>
                  <a:off x="367781" y="2548657"/>
                  <a:ext cx="11975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7348631-A79A-1842-B466-0B2A2B5CC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81" y="2548657"/>
                  <a:ext cx="11975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6EEF18A-9068-B04F-B4EE-3939F08A15C9}"/>
                    </a:ext>
                  </a:extLst>
                </p:cNvPr>
                <p:cNvSpPr/>
                <p:nvPr/>
              </p:nvSpPr>
              <p:spPr>
                <a:xfrm>
                  <a:off x="1654725" y="2672919"/>
                  <a:ext cx="33598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6EEF18A-9068-B04F-B4EE-3939F08A1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25" y="2672919"/>
                  <a:ext cx="33598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73DA504-661B-A94F-B663-B9F012FFC060}"/>
                    </a:ext>
                  </a:extLst>
                </p:cNvPr>
                <p:cNvSpPr txBox="1"/>
                <p:nvPr/>
              </p:nvSpPr>
              <p:spPr>
                <a:xfrm>
                  <a:off x="334992" y="3468337"/>
                  <a:ext cx="11975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73DA504-661B-A94F-B663-B9F012FFC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92" y="3468337"/>
                  <a:ext cx="11975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6D14A08-2E7C-464B-8FA8-83B5C004E757}"/>
                </a:ext>
              </a:extLst>
            </p:cNvPr>
            <p:cNvSpPr/>
            <p:nvPr/>
          </p:nvSpPr>
          <p:spPr>
            <a:xfrm>
              <a:off x="3947064" y="2563466"/>
              <a:ext cx="994064" cy="762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Allocation matrix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2469C4B-91AC-9C4F-A6CE-C884B3A38EAF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041084" y="2951950"/>
              <a:ext cx="90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54F7F3F-9355-3645-AADC-07AC010DBA52}"/>
                </a:ext>
              </a:extLst>
            </p:cNvPr>
            <p:cNvCxnSpPr>
              <a:cxnSpLocks/>
              <a:stCxn id="121" idx="3"/>
              <a:endCxn id="85" idx="1"/>
            </p:cNvCxnSpPr>
            <p:nvPr/>
          </p:nvCxnSpPr>
          <p:spPr>
            <a:xfrm>
              <a:off x="6689486" y="2944752"/>
              <a:ext cx="602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A78EA6D-9F36-774D-AAF8-0B5114515A57}"/>
                    </a:ext>
                  </a:extLst>
                </p:cNvPr>
                <p:cNvSpPr txBox="1"/>
                <p:nvPr/>
              </p:nvSpPr>
              <p:spPr>
                <a:xfrm>
                  <a:off x="3041084" y="2255765"/>
                  <a:ext cx="867930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A78EA6D-9F36-774D-AAF8-0B5114515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084" y="2255765"/>
                  <a:ext cx="867930" cy="232436"/>
                </a:xfrm>
                <a:prstGeom prst="rect">
                  <a:avLst/>
                </a:prstGeom>
                <a:blipFill>
                  <a:blip r:embed="rId9"/>
                  <a:stretch>
                    <a:fillRect l="-2899" b="-21053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A239925-0493-8C41-AE17-779DCAE86849}"/>
                    </a:ext>
                  </a:extLst>
                </p:cNvPr>
                <p:cNvSpPr txBox="1"/>
                <p:nvPr/>
              </p:nvSpPr>
              <p:spPr>
                <a:xfrm>
                  <a:off x="6454018" y="2286607"/>
                  <a:ext cx="113172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A239925-0493-8C41-AE17-779DCAE86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018" y="2286607"/>
                  <a:ext cx="1131720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39DA4-4083-464F-9DB0-AAD04A47271D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07" y="4212292"/>
              <a:ext cx="30797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55402E2-6928-6E47-9AD7-D06388F3D0E9}"/>
                </a:ext>
              </a:extLst>
            </p:cNvPr>
            <p:cNvSpPr/>
            <p:nvPr/>
          </p:nvSpPr>
          <p:spPr>
            <a:xfrm>
              <a:off x="5695422" y="2563466"/>
              <a:ext cx="994064" cy="762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TW" dirty="0"/>
                <a:t>hrust to rotor speed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13D126C7-21CB-7648-A0DF-5BDE4D6CCE7C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4941128" y="2943918"/>
              <a:ext cx="754294" cy="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6ADD5DF-A418-6E41-BC36-3ED217D10526}"/>
                    </a:ext>
                  </a:extLst>
                </p:cNvPr>
                <p:cNvSpPr txBox="1"/>
                <p:nvPr/>
              </p:nvSpPr>
              <p:spPr>
                <a:xfrm>
                  <a:off x="4890529" y="2258957"/>
                  <a:ext cx="8554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6ADD5DF-A418-6E41-BC36-3ED217D1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529" y="2258957"/>
                  <a:ext cx="855491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97" r="-1449" b="-41176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89C4BED-4807-D24A-914E-217872C73A53}"/>
                </a:ext>
              </a:extLst>
            </p:cNvPr>
            <p:cNvSpPr/>
            <p:nvPr/>
          </p:nvSpPr>
          <p:spPr>
            <a:xfrm>
              <a:off x="4128846" y="3966632"/>
              <a:ext cx="1404923" cy="49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Sensors:</a:t>
              </a:r>
            </a:p>
            <a:p>
              <a:pPr algn="ctr"/>
              <a:r>
                <a:rPr lang="en-TW" dirty="0"/>
                <a:t>IMU, GPS, etc.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E51043-C7D1-9644-A9A4-2C71D51AFDB7}"/>
                  </a:ext>
                </a:extLst>
              </p:cNvPr>
              <p:cNvSpPr/>
              <p:nvPr/>
            </p:nvSpPr>
            <p:spPr>
              <a:xfrm>
                <a:off x="6382444" y="3884318"/>
                <a:ext cx="120329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TW" dirty="0"/>
                  <a:t>,</a:t>
                </a:r>
                <a:r>
                  <a:rPr lang="en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E51043-C7D1-9644-A9A4-2C71D51AF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4" y="3884318"/>
                <a:ext cx="1203294" cy="307777"/>
              </a:xfrm>
              <a:prstGeom prst="rect">
                <a:avLst/>
              </a:prstGeom>
              <a:blipFill>
                <a:blip r:embed="rId12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77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Hardware 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72409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Hardware 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4096581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B2D2-952E-9644-9463-CECD88E5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Eigenvalues and Eigenvectors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49F882-04FE-1740-868A-C52FB05ABD9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TW" dirty="0"/>
                  <a:t> and eigenvector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TW" dirty="0"/>
                  <a:t> of a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TW" dirty="0"/>
                  <a:t> satisfy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49F882-04FE-1740-868A-C52FB05AB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7236-80A6-F44C-91DA-40B03B55D3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21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DA10-0E21-D344-B1F6-578FA70B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Definitions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TW" dirty="0"/>
                  <a:t>: </a:t>
                </a:r>
                <a:r>
                  <a:rPr lang="en-US" dirty="0"/>
                  <a:t>special orthogonal group is the set that 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orthonormal matrix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/>
                      <m:t>special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Euclidean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group</m:t>
                    </m:r>
                  </m:oMath>
                </a14:m>
                <a:r>
                  <a:rPr lang="en-TW" dirty="0"/>
                  <a:t> is the set that satisfies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TW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TW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TW" dirty="0"/>
              </a:p>
              <a:p>
                <a:pPr>
                  <a:lnSpc>
                    <a:spcPct val="100000"/>
                  </a:lnSpc>
                </a:pPr>
                <a:r>
                  <a:rPr lang="en-TW" dirty="0"/>
                  <a:t>Hat map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TW" dirty="0"/>
                  <a:t> is defined by the condition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TW" dirty="0"/>
                  <a:t> </a:t>
                </a:r>
              </a:p>
              <a:p>
                <a:pPr marL="11430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TW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W" dirty="0"/>
              </a:p>
              <a:p>
                <a:pPr>
                  <a:lnSpc>
                    <a:spcPct val="100000"/>
                  </a:lnSpc>
                </a:pPr>
                <a:r>
                  <a:rPr lang="en-TW" dirty="0"/>
                  <a:t>Vee map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acc>
                  </m:oMath>
                </a14:m>
                <a:r>
                  <a:rPr lang="en-TW" dirty="0"/>
                  <a:t> is </a:t>
                </a:r>
                <a:r>
                  <a:rPr lang="en-TW" u="sng" dirty="0"/>
                  <a:t>inverse of skew operator</a:t>
                </a:r>
                <a:r>
                  <a:rPr lang="en-TW" dirty="0"/>
                  <a:t> defined by the condition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TW" dirty="0"/>
                  <a:t> where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  <a:blipFill>
                <a:blip r:embed="rId2"/>
                <a:stretch>
                  <a:fillRect t="-5862" b="-1137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88347-DCA9-AB45-B216-29F4FFAA7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98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DA10-0E21-D344-B1F6-578FA70B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Definitions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88347-DCA9-AB45-B216-29F4FFAA7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500FE-6AF0-2949-9BB2-08E94CDE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25" y="996775"/>
            <a:ext cx="5125858" cy="1863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23477-243E-FD45-83D6-A082CA73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525" y="3312514"/>
            <a:ext cx="2711278" cy="7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DA10-0E21-D344-B1F6-578FA70B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Definitions and Properties –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TW" dirty="0"/>
                  <a:t>Hat map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TW" dirty="0"/>
                  <a:t> is defined by the condition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TW" dirty="0"/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dirty="0"/>
              </a:p>
              <a:p>
                <a:pPr>
                  <a:lnSpc>
                    <a:spcPct val="100000"/>
                  </a:lnSpc>
                </a:pPr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88347-DCA9-AB45-B216-29F4FFAA7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94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DA10-0E21-D344-B1F6-578FA70B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Definitions and Properties –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TW" dirty="0"/>
                  <a:t>Vee map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TW" dirty="0"/>
                  <a:t> is defined by the condition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TW" dirty="0"/>
                  <a:t> where  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dirty="0"/>
              </a:p>
              <a:p>
                <a:pPr marL="114300" indent="0">
                  <a:lnSpc>
                    <a:spcPct val="100000"/>
                  </a:lnSpc>
                  <a:buNone/>
                </a:pPr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EC3214-D947-BE4D-A942-150C098E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96815"/>
                <a:ext cx="8832300" cy="36722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88347-DCA9-AB45-B216-29F4FFAA7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26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/>
              <a:t>Definitions of Coordinates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D4D32E-A273-F447-B4F1-67981701C334}"/>
              </a:ext>
            </a:extLst>
          </p:cNvPr>
          <p:cNvSpPr>
            <a:spLocks noChangeAspect="1"/>
          </p:cNvSpPr>
          <p:nvPr/>
        </p:nvSpPr>
        <p:spPr>
          <a:xfrm>
            <a:off x="1920133" y="1802574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E05584-4CBB-154A-AF39-CD1DDB1E6D22}"/>
              </a:ext>
            </a:extLst>
          </p:cNvPr>
          <p:cNvSpPr>
            <a:spLocks noChangeAspect="1"/>
          </p:cNvSpPr>
          <p:nvPr/>
        </p:nvSpPr>
        <p:spPr>
          <a:xfrm>
            <a:off x="3294519" y="1802574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67C39A-FD6D-0343-83FC-53CABD8C5015}"/>
              </a:ext>
            </a:extLst>
          </p:cNvPr>
          <p:cNvSpPr>
            <a:spLocks noChangeAspect="1"/>
          </p:cNvSpPr>
          <p:nvPr/>
        </p:nvSpPr>
        <p:spPr>
          <a:xfrm>
            <a:off x="1920133" y="3103019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3CE476-C0C0-BD4C-B3FD-9569B14FD0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4519" y="3103019"/>
                <a:ext cx="720000" cy="720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3CE476-C0C0-BD4C-B3FD-9569B14FD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519" y="310301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0B5070F8-606D-D248-984C-38A36DFAFBF6}"/>
              </a:ext>
            </a:extLst>
          </p:cNvPr>
          <p:cNvSpPr>
            <a:spLocks noChangeAspect="1"/>
          </p:cNvSpPr>
          <p:nvPr/>
        </p:nvSpPr>
        <p:spPr>
          <a:xfrm>
            <a:off x="3384519" y="1892574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F579CD0-3EDB-7449-9EE4-F4FF8EE5AC10}"/>
              </a:ext>
            </a:extLst>
          </p:cNvPr>
          <p:cNvSpPr>
            <a:spLocks noChangeAspect="1"/>
          </p:cNvSpPr>
          <p:nvPr/>
        </p:nvSpPr>
        <p:spPr>
          <a:xfrm rot="10800000">
            <a:off x="2016463" y="3193018"/>
            <a:ext cx="540000" cy="540000"/>
          </a:xfrm>
          <a:prstGeom prst="arc">
            <a:avLst>
              <a:gd name="adj1" fmla="val 10939158"/>
              <a:gd name="adj2" fmla="val 0"/>
            </a:avLst>
          </a:prstGeom>
          <a:ln w="12700">
            <a:solidFill>
              <a:srgbClr val="0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E7B4314-5744-DE46-B61F-2564781779BC}"/>
              </a:ext>
            </a:extLst>
          </p:cNvPr>
          <p:cNvSpPr>
            <a:spLocks noChangeAspect="1"/>
          </p:cNvSpPr>
          <p:nvPr/>
        </p:nvSpPr>
        <p:spPr>
          <a:xfrm>
            <a:off x="2010133" y="1871694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90B6E94-18B5-7B44-94E6-56E67FED75D2}"/>
              </a:ext>
            </a:extLst>
          </p:cNvPr>
          <p:cNvSpPr>
            <a:spLocks noChangeAspect="1"/>
          </p:cNvSpPr>
          <p:nvPr/>
        </p:nvSpPr>
        <p:spPr>
          <a:xfrm rot="10800000">
            <a:off x="3373919" y="3211605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555AC96E-A802-6741-AD4E-DB023CEEAD88}"/>
              </a:ext>
            </a:extLst>
          </p:cNvPr>
          <p:cNvSpPr/>
          <p:nvPr/>
        </p:nvSpPr>
        <p:spPr>
          <a:xfrm>
            <a:off x="901438" y="2434282"/>
            <a:ext cx="624491" cy="556054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4F17DD-B264-294E-9C51-D6A11B4FAC97}"/>
              </a:ext>
            </a:extLst>
          </p:cNvPr>
          <p:cNvCxnSpPr>
            <a:stCxn id="4" idx="5"/>
            <a:endCxn id="17" idx="1"/>
          </p:cNvCxnSpPr>
          <p:nvPr/>
        </p:nvCxnSpPr>
        <p:spPr>
          <a:xfrm>
            <a:off x="2534691" y="2417132"/>
            <a:ext cx="865270" cy="79132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592B32-5206-C645-9497-14F816462A30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2534691" y="2417132"/>
            <a:ext cx="865270" cy="79132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">
            <a:extLst>
              <a:ext uri="{FF2B5EF4-FFF2-40B4-BE49-F238E27FC236}">
                <a16:creationId xmlns:a16="http://schemas.microsoft.com/office/drawing/2014/main" id="{62035B8C-580E-CA46-B57E-EDF170438EDE}"/>
              </a:ext>
            </a:extLst>
          </p:cNvPr>
          <p:cNvSpPr txBox="1"/>
          <p:nvPr/>
        </p:nvSpPr>
        <p:spPr>
          <a:xfrm>
            <a:off x="287979" y="1987805"/>
            <a:ext cx="163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Heading direction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1097C1-BCEE-D14D-8E9D-38EF9038CA75}"/>
              </a:ext>
            </a:extLst>
          </p:cNvPr>
          <p:cNvCxnSpPr/>
          <p:nvPr/>
        </p:nvCxnSpPr>
        <p:spPr>
          <a:xfrm flipH="1">
            <a:off x="1894733" y="2823348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CAF6DE-6DAD-864E-ABF6-68A674F5C72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972250" y="2812796"/>
            <a:ext cx="1" cy="10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4FA8E2-38E5-D740-9D14-1D7C59DD0F8A}"/>
                  </a:ext>
                </a:extLst>
              </p:cNvPr>
              <p:cNvSpPr txBox="1"/>
              <p:nvPr/>
            </p:nvSpPr>
            <p:spPr>
              <a:xfrm>
                <a:off x="1539229" y="2511233"/>
                <a:ext cx="488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4FA8E2-38E5-D740-9D14-1D7C59DD0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9" y="2511233"/>
                <a:ext cx="4887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A859E8-007A-4C48-81DB-CFD77C91B5FA}"/>
                  </a:ext>
                </a:extLst>
              </p:cNvPr>
              <p:cNvSpPr txBox="1"/>
              <p:nvPr/>
            </p:nvSpPr>
            <p:spPr>
              <a:xfrm>
                <a:off x="2899753" y="3804946"/>
                <a:ext cx="434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A859E8-007A-4C48-81DB-CFD77C91B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753" y="3804946"/>
                <a:ext cx="4342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8B11DB04-F68C-9541-A685-2A7908226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2" t="17057" r="6195" b="20961"/>
          <a:stretch/>
        </p:blipFill>
        <p:spPr>
          <a:xfrm>
            <a:off x="4943577" y="1682645"/>
            <a:ext cx="4149871" cy="198648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FC1F67-8E89-B14A-AF4D-7035D017C8DB}"/>
              </a:ext>
            </a:extLst>
          </p:cNvPr>
          <p:cNvCxnSpPr/>
          <p:nvPr/>
        </p:nvCxnSpPr>
        <p:spPr>
          <a:xfrm flipH="1">
            <a:off x="5968314" y="2571750"/>
            <a:ext cx="864972" cy="36000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B63AEF-C366-B640-9749-B26CECE04C85}"/>
              </a:ext>
            </a:extLst>
          </p:cNvPr>
          <p:cNvCxnSpPr>
            <a:cxnSpLocks/>
          </p:cNvCxnSpPr>
          <p:nvPr/>
        </p:nvCxnSpPr>
        <p:spPr>
          <a:xfrm>
            <a:off x="6833286" y="2571750"/>
            <a:ext cx="679622" cy="418586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2E78ED-8FD3-C941-A577-8CFD2EF97B96}"/>
              </a:ext>
            </a:extLst>
          </p:cNvPr>
          <p:cNvCxnSpPr>
            <a:cxnSpLocks/>
          </p:cNvCxnSpPr>
          <p:nvPr/>
        </p:nvCxnSpPr>
        <p:spPr>
          <a:xfrm flipV="1">
            <a:off x="6833286" y="1570228"/>
            <a:ext cx="0" cy="100585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AD9221-0FFC-7E4A-9869-583404B690F1}"/>
              </a:ext>
            </a:extLst>
          </p:cNvPr>
          <p:cNvGrpSpPr/>
          <p:nvPr/>
        </p:nvGrpSpPr>
        <p:grpSpPr>
          <a:xfrm>
            <a:off x="5648757" y="1450312"/>
            <a:ext cx="3011014" cy="1787195"/>
            <a:chOff x="5648757" y="1450312"/>
            <a:chExt cx="3011014" cy="1787195"/>
          </a:xfrm>
        </p:grpSpPr>
        <p:sp>
          <p:nvSpPr>
            <p:cNvPr id="63" name="Curved Left Arrow 62">
              <a:extLst>
                <a:ext uri="{FF2B5EF4-FFF2-40B4-BE49-F238E27FC236}">
                  <a16:creationId xmlns:a16="http://schemas.microsoft.com/office/drawing/2014/main" id="{CAE5D6BC-1E25-4344-BFD4-E64C19AC7A54}"/>
                </a:ext>
              </a:extLst>
            </p:cNvPr>
            <p:cNvSpPr/>
            <p:nvPr/>
          </p:nvSpPr>
          <p:spPr>
            <a:xfrm flipH="1">
              <a:off x="6425098" y="1450312"/>
              <a:ext cx="564730" cy="514203"/>
            </a:xfrm>
            <a:prstGeom prst="curvedLeftArrow">
              <a:avLst>
                <a:gd name="adj1" fmla="val 25000"/>
                <a:gd name="adj2" fmla="val 50304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CBCD73-DE27-5D49-B7E9-8D0EFF7BD0A5}"/>
                </a:ext>
              </a:extLst>
            </p:cNvPr>
            <p:cNvSpPr txBox="1"/>
            <p:nvPr/>
          </p:nvSpPr>
          <p:spPr>
            <a:xfrm>
              <a:off x="5812761" y="1584754"/>
              <a:ext cx="7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2000" dirty="0">
                  <a:solidFill>
                    <a:srgbClr val="FF9600"/>
                  </a:solidFill>
                </a:rPr>
                <a:t>yaw</a:t>
              </a:r>
            </a:p>
          </p:txBody>
        </p:sp>
        <p:sp>
          <p:nvSpPr>
            <p:cNvPr id="69" name="Curved Up Arrow 68">
              <a:extLst>
                <a:ext uri="{FF2B5EF4-FFF2-40B4-BE49-F238E27FC236}">
                  <a16:creationId xmlns:a16="http://schemas.microsoft.com/office/drawing/2014/main" id="{2F38B17E-BD35-A94D-B2E5-43DE224473ED}"/>
                </a:ext>
              </a:extLst>
            </p:cNvPr>
            <p:cNvSpPr/>
            <p:nvPr/>
          </p:nvSpPr>
          <p:spPr>
            <a:xfrm rot="10800000">
              <a:off x="5728920" y="2533527"/>
              <a:ext cx="617231" cy="43696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4FC4AC-B8CA-8E44-8651-5B301E6292A4}"/>
                </a:ext>
              </a:extLst>
            </p:cNvPr>
            <p:cNvSpPr txBox="1"/>
            <p:nvPr/>
          </p:nvSpPr>
          <p:spPr>
            <a:xfrm>
              <a:off x="5648757" y="2186735"/>
              <a:ext cx="7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2000" dirty="0">
                  <a:solidFill>
                    <a:srgbClr val="FF9600"/>
                  </a:solidFill>
                </a:rPr>
                <a:t>roll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EB8A3D-16BB-FB43-A300-F7B9BBD32E2F}"/>
                </a:ext>
              </a:extLst>
            </p:cNvPr>
            <p:cNvSpPr txBox="1"/>
            <p:nvPr/>
          </p:nvSpPr>
          <p:spPr>
            <a:xfrm>
              <a:off x="7646156" y="2837397"/>
              <a:ext cx="1013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2000" dirty="0">
                  <a:solidFill>
                    <a:srgbClr val="FF9600"/>
                  </a:solidFill>
                </a:rPr>
                <a:t>Pitch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1691257-79CC-DB49-951E-03D0A410224B}"/>
                  </a:ext>
                </a:extLst>
              </p:cNvPr>
              <p:cNvSpPr txBox="1"/>
              <p:nvPr/>
            </p:nvSpPr>
            <p:spPr>
              <a:xfrm>
                <a:off x="2061132" y="3271621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1691257-79CC-DB49-951E-03D0A410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32" y="3271621"/>
                <a:ext cx="5125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Curved Up Arrow 83">
            <a:extLst>
              <a:ext uri="{FF2B5EF4-FFF2-40B4-BE49-F238E27FC236}">
                <a16:creationId xmlns:a16="http://schemas.microsoft.com/office/drawing/2014/main" id="{F0EA5E0A-6F1D-2942-A4AC-8B42A6A94026}"/>
              </a:ext>
            </a:extLst>
          </p:cNvPr>
          <p:cNvSpPr/>
          <p:nvPr/>
        </p:nvSpPr>
        <p:spPr>
          <a:xfrm rot="10800000">
            <a:off x="7068170" y="2611216"/>
            <a:ext cx="617231" cy="4369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7CAB96C-56E8-BF47-AFFD-8BC88D6ECA6D}"/>
                  </a:ext>
                </a:extLst>
              </p:cNvPr>
              <p:cNvSpPr txBox="1"/>
              <p:nvPr/>
            </p:nvSpPr>
            <p:spPr>
              <a:xfrm>
                <a:off x="5714822" y="2868175"/>
                <a:ext cx="39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7CAB96C-56E8-BF47-AFFD-8BC88D6E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22" y="2868175"/>
                <a:ext cx="3939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85BF1B-C5E2-C246-9C6D-E519C293966C}"/>
                  </a:ext>
                </a:extLst>
              </p:cNvPr>
              <p:cNvSpPr txBox="1"/>
              <p:nvPr/>
            </p:nvSpPr>
            <p:spPr>
              <a:xfrm>
                <a:off x="7402669" y="2946121"/>
                <a:ext cx="362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85BF1B-C5E2-C246-9C6D-E519C293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69" y="2946121"/>
                <a:ext cx="362618" cy="400110"/>
              </a:xfrm>
              <a:prstGeom prst="rect">
                <a:avLst/>
              </a:prstGeom>
              <a:blipFill>
                <a:blip r:embed="rId9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50E3E59-2A41-2E40-8F76-38EE6E58C758}"/>
                  </a:ext>
                </a:extLst>
              </p:cNvPr>
              <p:cNvSpPr txBox="1"/>
              <p:nvPr/>
            </p:nvSpPr>
            <p:spPr>
              <a:xfrm>
                <a:off x="6423107" y="1909030"/>
                <a:ext cx="362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50E3E59-2A41-2E40-8F76-38EE6E58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107" y="1909030"/>
                <a:ext cx="362618" cy="400110"/>
              </a:xfrm>
              <a:prstGeom prst="rect">
                <a:avLst/>
              </a:prstGeom>
              <a:blipFill>
                <a:blip r:embed="rId10"/>
                <a:stretch>
                  <a:fillRect r="-172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78">
                <a:extLst>
                  <a:ext uri="{FF2B5EF4-FFF2-40B4-BE49-F238E27FC236}">
                    <a16:creationId xmlns:a16="http://schemas.microsoft.com/office/drawing/2014/main" id="{40A046F8-542C-42C2-BE4C-8BEB604E6436}"/>
                  </a:ext>
                </a:extLst>
              </p:cNvPr>
              <p:cNvSpPr txBox="1"/>
              <p:nvPr/>
            </p:nvSpPr>
            <p:spPr>
              <a:xfrm>
                <a:off x="2041744" y="1964515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41" name="TextBox 78">
                <a:extLst>
                  <a:ext uri="{FF2B5EF4-FFF2-40B4-BE49-F238E27FC236}">
                    <a16:creationId xmlns:a16="http://schemas.microsoft.com/office/drawing/2014/main" id="{40A046F8-542C-42C2-BE4C-8BEB604E6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44" y="1964515"/>
                <a:ext cx="51257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78">
                <a:extLst>
                  <a:ext uri="{FF2B5EF4-FFF2-40B4-BE49-F238E27FC236}">
                    <a16:creationId xmlns:a16="http://schemas.microsoft.com/office/drawing/2014/main" id="{E0585B8A-1158-4041-9705-CFC1C75FEA13}"/>
                  </a:ext>
                </a:extLst>
              </p:cNvPr>
              <p:cNvSpPr txBox="1"/>
              <p:nvPr/>
            </p:nvSpPr>
            <p:spPr>
              <a:xfrm>
                <a:off x="3419317" y="1964514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43" name="TextBox 78">
                <a:extLst>
                  <a:ext uri="{FF2B5EF4-FFF2-40B4-BE49-F238E27FC236}">
                    <a16:creationId xmlns:a16="http://schemas.microsoft.com/office/drawing/2014/main" id="{E0585B8A-1158-4041-9705-CFC1C75F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7" y="1964514"/>
                <a:ext cx="51257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18">
            <a:extLst>
              <a:ext uri="{FF2B5EF4-FFF2-40B4-BE49-F238E27FC236}">
                <a16:creationId xmlns:a16="http://schemas.microsoft.com/office/drawing/2014/main" id="{BF642D3A-E002-4A4F-899D-909C3DF84AA4}"/>
              </a:ext>
            </a:extLst>
          </p:cNvPr>
          <p:cNvSpPr>
            <a:spLocks noChangeAspect="1"/>
          </p:cNvSpPr>
          <p:nvPr/>
        </p:nvSpPr>
        <p:spPr>
          <a:xfrm>
            <a:off x="1819617" y="1676078"/>
            <a:ext cx="900000" cy="900000"/>
          </a:xfrm>
          <a:prstGeom prst="arc">
            <a:avLst>
              <a:gd name="adj1" fmla="val 13733672"/>
              <a:gd name="adj2" fmla="val 18834354"/>
            </a:avLst>
          </a:prstGeom>
          <a:ln w="12700">
            <a:solidFill>
              <a:srgbClr val="0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7619DC-AF51-45EC-8001-75043D0033C1}"/>
                  </a:ext>
                </a:extLst>
              </p:cNvPr>
              <p:cNvSpPr/>
              <p:nvPr/>
            </p:nvSpPr>
            <p:spPr>
              <a:xfrm>
                <a:off x="2060600" y="1363618"/>
                <a:ext cx="403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7619DC-AF51-45EC-8001-75043D003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00" y="1363618"/>
                <a:ext cx="40370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18">
            <a:extLst>
              <a:ext uri="{FF2B5EF4-FFF2-40B4-BE49-F238E27FC236}">
                <a16:creationId xmlns:a16="http://schemas.microsoft.com/office/drawing/2014/main" id="{DCB41D4B-D58E-4E7B-9A66-AD93E7A7E952}"/>
              </a:ext>
            </a:extLst>
          </p:cNvPr>
          <p:cNvSpPr>
            <a:spLocks noChangeAspect="1"/>
          </p:cNvSpPr>
          <p:nvPr/>
        </p:nvSpPr>
        <p:spPr>
          <a:xfrm rot="10800000">
            <a:off x="3207955" y="3013018"/>
            <a:ext cx="900000" cy="900000"/>
          </a:xfrm>
          <a:prstGeom prst="arc">
            <a:avLst>
              <a:gd name="adj1" fmla="val 13733672"/>
              <a:gd name="adj2" fmla="val 18834354"/>
            </a:avLst>
          </a:prstGeom>
          <a:ln w="12700">
            <a:solidFill>
              <a:srgbClr val="0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1EE9A5F-7562-4BE0-A8B1-F90A3C23867E}"/>
                  </a:ext>
                </a:extLst>
              </p:cNvPr>
              <p:cNvSpPr/>
              <p:nvPr/>
            </p:nvSpPr>
            <p:spPr>
              <a:xfrm>
                <a:off x="3476650" y="3844884"/>
                <a:ext cx="403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1EE9A5F-7562-4BE0-A8B1-F90A3C23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50" y="3844884"/>
                <a:ext cx="4037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18">
            <a:extLst>
              <a:ext uri="{FF2B5EF4-FFF2-40B4-BE49-F238E27FC236}">
                <a16:creationId xmlns:a16="http://schemas.microsoft.com/office/drawing/2014/main" id="{2BA7E7DA-2A61-4AE1-853B-AC103098218F}"/>
              </a:ext>
            </a:extLst>
          </p:cNvPr>
          <p:cNvSpPr>
            <a:spLocks noChangeAspect="1"/>
          </p:cNvSpPr>
          <p:nvPr/>
        </p:nvSpPr>
        <p:spPr>
          <a:xfrm>
            <a:off x="3204363" y="1682645"/>
            <a:ext cx="900000" cy="900000"/>
          </a:xfrm>
          <a:prstGeom prst="arc">
            <a:avLst>
              <a:gd name="adj1" fmla="val 13733672"/>
              <a:gd name="adj2" fmla="val 18834354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087260-430C-4105-8F30-9F2BCC719C5E}"/>
                  </a:ext>
                </a:extLst>
              </p:cNvPr>
              <p:cNvSpPr/>
              <p:nvPr/>
            </p:nvSpPr>
            <p:spPr>
              <a:xfrm>
                <a:off x="3445346" y="1370185"/>
                <a:ext cx="403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087260-430C-4105-8F30-9F2BCC719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46" y="1370185"/>
                <a:ext cx="40370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18">
            <a:extLst>
              <a:ext uri="{FF2B5EF4-FFF2-40B4-BE49-F238E27FC236}">
                <a16:creationId xmlns:a16="http://schemas.microsoft.com/office/drawing/2014/main" id="{A4EE8A83-0991-4CFD-BB71-F5A73A6F5A4F}"/>
              </a:ext>
            </a:extLst>
          </p:cNvPr>
          <p:cNvSpPr>
            <a:spLocks noChangeAspect="1"/>
          </p:cNvSpPr>
          <p:nvPr/>
        </p:nvSpPr>
        <p:spPr>
          <a:xfrm rot="10800000">
            <a:off x="1826970" y="3006779"/>
            <a:ext cx="900000" cy="900000"/>
          </a:xfrm>
          <a:prstGeom prst="arc">
            <a:avLst>
              <a:gd name="adj1" fmla="val 13733672"/>
              <a:gd name="adj2" fmla="val 18834354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3C09499-8CD6-4164-B6BF-B244BA325ABC}"/>
                  </a:ext>
                </a:extLst>
              </p:cNvPr>
              <p:cNvSpPr/>
              <p:nvPr/>
            </p:nvSpPr>
            <p:spPr>
              <a:xfrm>
                <a:off x="2095665" y="3838645"/>
                <a:ext cx="3995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3C09499-8CD6-4164-B6BF-B244BA325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665" y="3838645"/>
                <a:ext cx="39953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40735-1A79-1C4A-A817-E18E048D9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5" name="Google Shape;125;p27">
            <a:extLst>
              <a:ext uri="{FF2B5EF4-FFF2-40B4-BE49-F238E27FC236}">
                <a16:creationId xmlns:a16="http://schemas.microsoft.com/office/drawing/2014/main" id="{02B197B8-BA42-D84A-A9E2-90D9D3B67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Attitudes during Flight</a:t>
            </a:r>
            <a:endParaRPr lang="en-US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0D792-B56B-A74C-9FE8-69530329766B}"/>
              </a:ext>
            </a:extLst>
          </p:cNvPr>
          <p:cNvGrpSpPr/>
          <p:nvPr/>
        </p:nvGrpSpPr>
        <p:grpSpPr>
          <a:xfrm>
            <a:off x="217700" y="1581681"/>
            <a:ext cx="1446662" cy="675562"/>
            <a:chOff x="614150" y="1460312"/>
            <a:chExt cx="1446662" cy="675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57649F-B573-654A-9B37-2E6C7DA05E32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FEDB994-D197-8A4C-A2EC-8534C8C3C45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E5B999-FDA0-7D4D-94F3-6BDD3AD717AA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BBCF60-C43D-2049-A0EC-D5BF54F2D7B1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A368823-1A30-6A49-B4C2-C20592516FAC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A16C7C5B-66B1-E143-BAAF-26C1E26AA8A7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D76C63-6467-4649-9A9D-4B0B1ABB3FAB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353316-37FE-1848-B3D8-15233ED663B5}"/>
              </a:ext>
            </a:extLst>
          </p:cNvPr>
          <p:cNvGrpSpPr/>
          <p:nvPr/>
        </p:nvGrpSpPr>
        <p:grpSpPr>
          <a:xfrm rot="1467752">
            <a:off x="2022686" y="1600676"/>
            <a:ext cx="1446662" cy="675562"/>
            <a:chOff x="614150" y="1460312"/>
            <a:chExt cx="1446662" cy="6755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16E119-9B38-2143-ADD7-74737AA5859E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B8163FD-18D9-AA49-94DD-AE9EA8AEBC12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D76330A-ECB1-D643-8E20-BAC59CCD8C18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3961-036F-F243-9545-24E73E30BCB6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12F2C687-A97B-DD45-8F1B-4049B287404B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E8E132FF-30D9-4948-83B6-6F67F06DF988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893E4D4-BD80-E24F-8736-998C0EC4F9E6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42D2CB-B4CB-6242-B067-5C1A22EA76BC}"/>
              </a:ext>
            </a:extLst>
          </p:cNvPr>
          <p:cNvGrpSpPr/>
          <p:nvPr/>
        </p:nvGrpSpPr>
        <p:grpSpPr>
          <a:xfrm>
            <a:off x="3787685" y="1581681"/>
            <a:ext cx="1446662" cy="675562"/>
            <a:chOff x="614150" y="1460312"/>
            <a:chExt cx="1446662" cy="6755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A152D5-295A-D04F-A980-0497EFD59654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008B29-E902-4640-9E4A-29BEB6601B1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2A50712-A323-0D44-8429-F8F800C23B2E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CA9C325-EEC1-FD47-AF0C-CF843E0E05D0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BD37C8DD-3D22-CF49-888C-11E14903556D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381012A9-4C82-0E46-95E4-78E96CCB3FE1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C61502C-2ED3-064E-ACF0-20D02804D12E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AF5080-13FC-3748-882B-EFF58D6F8448}"/>
              </a:ext>
            </a:extLst>
          </p:cNvPr>
          <p:cNvGrpSpPr/>
          <p:nvPr/>
        </p:nvGrpSpPr>
        <p:grpSpPr>
          <a:xfrm rot="20564313">
            <a:off x="5681944" y="1600208"/>
            <a:ext cx="1446662" cy="675562"/>
            <a:chOff x="614150" y="1460312"/>
            <a:chExt cx="1446662" cy="6755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FDC2B5-952F-C749-AE3F-EF9302B1E37A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178697-9775-D94F-9065-F4E3897A9D21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14712E-41E6-7642-94A5-43A6D75FB740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D2C912B-5586-B545-B586-C1D134FE84B6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B90E63E3-0758-A64B-9DBB-138AF63939A3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65A071F8-01DC-EA43-ADB6-7141A6956ACD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B66AC3-360F-DB49-B3E4-A4DB7A687A8B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FC2296-171C-B14D-B4F5-6BC9AADEEBC9}"/>
              </a:ext>
            </a:extLst>
          </p:cNvPr>
          <p:cNvGrpSpPr/>
          <p:nvPr/>
        </p:nvGrpSpPr>
        <p:grpSpPr>
          <a:xfrm>
            <a:off x="7574496" y="1584334"/>
            <a:ext cx="1446662" cy="675562"/>
            <a:chOff x="614150" y="1460312"/>
            <a:chExt cx="1446662" cy="67556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E9D6AA-D833-CF4F-8C6B-250DCD30FEA7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B56252D-C66B-9249-8E99-1C5EA9BFEC8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E2C27F-3702-9D4B-9CBF-677A63F704CA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671E9A3-B224-AC49-8F9B-F8035C73FA74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2B4EEB13-A000-414D-A166-3DE73447EE51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D31B2E13-441E-794C-AE23-078365AF32DF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CAE4589-A5CB-B444-A5ED-35A95C8E6571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842B4-5A0B-844A-A4F3-A31BA133798C}"/>
              </a:ext>
            </a:extLst>
          </p:cNvPr>
          <p:cNvGrpSpPr/>
          <p:nvPr/>
        </p:nvGrpSpPr>
        <p:grpSpPr>
          <a:xfrm>
            <a:off x="-137136" y="2472679"/>
            <a:ext cx="9332902" cy="2618843"/>
            <a:chOff x="-137136" y="2472679"/>
            <a:chExt cx="9332902" cy="261884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217F063-B81B-A048-925F-1FA1A466B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99" y="2780457"/>
              <a:ext cx="10426" cy="100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46ADE24-E797-FE4F-9BC4-A1DB8964B755}"/>
                </a:ext>
              </a:extLst>
            </p:cNvPr>
            <p:cNvCxnSpPr/>
            <p:nvPr/>
          </p:nvCxnSpPr>
          <p:spPr>
            <a:xfrm>
              <a:off x="228125" y="3343781"/>
              <a:ext cx="85291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090BDE-1916-A14A-A102-8815EBBA02BB}"/>
                </a:ext>
              </a:extLst>
            </p:cNvPr>
            <p:cNvSpPr txBox="1"/>
            <p:nvPr/>
          </p:nvSpPr>
          <p:spPr>
            <a:xfrm>
              <a:off x="8281378" y="3703658"/>
              <a:ext cx="914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dirty="0"/>
                <a:t>time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720C36-DBE7-2A48-AE96-5292226D249B}"/>
                </a:ext>
              </a:extLst>
            </p:cNvPr>
            <p:cNvSpPr txBox="1"/>
            <p:nvPr/>
          </p:nvSpPr>
          <p:spPr>
            <a:xfrm>
              <a:off x="-86627" y="2472679"/>
              <a:ext cx="914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dirty="0"/>
                <a:t>Acc.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0A7DA4A-B6B2-4243-8A6F-61B609E50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25" y="4069026"/>
              <a:ext cx="0" cy="68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889860-7A90-9845-9514-A87D1834C0DE}"/>
                </a:ext>
              </a:extLst>
            </p:cNvPr>
            <p:cNvCxnSpPr/>
            <p:nvPr/>
          </p:nvCxnSpPr>
          <p:spPr>
            <a:xfrm>
              <a:off x="231347" y="4751414"/>
              <a:ext cx="85291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BE4EB1-6FE5-F548-A2CA-3A998B605812}"/>
                </a:ext>
              </a:extLst>
            </p:cNvPr>
            <p:cNvSpPr txBox="1"/>
            <p:nvPr/>
          </p:nvSpPr>
          <p:spPr>
            <a:xfrm>
              <a:off x="8281378" y="4783745"/>
              <a:ext cx="914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dirty="0"/>
                <a:t>time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EAFB362-B6AE-8E4D-9130-00C6C9DDF3FD}"/>
                </a:ext>
              </a:extLst>
            </p:cNvPr>
            <p:cNvSpPr txBox="1"/>
            <p:nvPr/>
          </p:nvSpPr>
          <p:spPr>
            <a:xfrm>
              <a:off x="-137136" y="3782853"/>
              <a:ext cx="914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dirty="0"/>
                <a:t>Speed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35755-91E6-5045-A433-B677257F1E89}"/>
              </a:ext>
            </a:extLst>
          </p:cNvPr>
          <p:cNvGrpSpPr/>
          <p:nvPr/>
        </p:nvGrpSpPr>
        <p:grpSpPr>
          <a:xfrm>
            <a:off x="217699" y="833243"/>
            <a:ext cx="8787009" cy="730056"/>
            <a:chOff x="217699" y="833243"/>
            <a:chExt cx="8787009" cy="7300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96963F-286D-074D-A302-9B65D720470A}"/>
                </a:ext>
              </a:extLst>
            </p:cNvPr>
            <p:cNvCxnSpPr>
              <a:stCxn id="50" idx="2"/>
            </p:cNvCxnSpPr>
            <p:nvPr/>
          </p:nvCxnSpPr>
          <p:spPr>
            <a:xfrm flipH="1">
              <a:off x="941029" y="1141020"/>
              <a:ext cx="1" cy="42227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072E92-8266-CE4C-8249-5903EE213EE1}"/>
                </a:ext>
              </a:extLst>
            </p:cNvPr>
            <p:cNvGrpSpPr/>
            <p:nvPr/>
          </p:nvGrpSpPr>
          <p:grpSpPr>
            <a:xfrm>
              <a:off x="217699" y="833243"/>
              <a:ext cx="8787009" cy="690370"/>
              <a:chOff x="217699" y="833243"/>
              <a:chExt cx="8787009" cy="69037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39D251F-6A62-C342-9145-910A5152A47F}"/>
                  </a:ext>
                </a:extLst>
              </p:cNvPr>
              <p:cNvGrpSpPr/>
              <p:nvPr/>
            </p:nvGrpSpPr>
            <p:grpSpPr>
              <a:xfrm>
                <a:off x="217699" y="833243"/>
                <a:ext cx="8063677" cy="498225"/>
                <a:chOff x="217699" y="833243"/>
                <a:chExt cx="8063677" cy="498225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D218F9B-DD76-104E-B229-05F34B32D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029" y="1331468"/>
                  <a:ext cx="73403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C1BAE0-5B4B-8B4F-A9F0-55F2F53E5BFF}"/>
                    </a:ext>
                  </a:extLst>
                </p:cNvPr>
                <p:cNvSpPr txBox="1"/>
                <p:nvPr/>
              </p:nvSpPr>
              <p:spPr>
                <a:xfrm>
                  <a:off x="217699" y="833243"/>
                  <a:ext cx="1446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Start</a:t>
                  </a:r>
                  <a:endParaRPr lang="en-TW" dirty="0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CD9AC90-A02D-DA42-A8D3-E75107A36E6D}"/>
                  </a:ext>
                </a:extLst>
              </p:cNvPr>
              <p:cNvSpPr txBox="1"/>
              <p:nvPr/>
            </p:nvSpPr>
            <p:spPr>
              <a:xfrm>
                <a:off x="7558047" y="833855"/>
                <a:ext cx="144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Stop</a:t>
                </a:r>
                <a:endParaRPr lang="en-TW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75CE35E-4F2E-F74B-84B0-5939D3EC953F}"/>
                  </a:ext>
                </a:extLst>
              </p:cNvPr>
              <p:cNvCxnSpPr/>
              <p:nvPr/>
            </p:nvCxnSpPr>
            <p:spPr>
              <a:xfrm flipH="1">
                <a:off x="8281376" y="1101334"/>
                <a:ext cx="1" cy="42227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919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/>
              <a:t>Coordinate Transformation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9D02AED-AA9A-4BAC-8CEC-06254BDC65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405" y="586740"/>
                <a:ext cx="5293506" cy="4470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850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altLang="zh-TW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>
                    <a:solidFill>
                      <a:srgbClr val="000000"/>
                    </a:solidFill>
                  </a:rPr>
                  <a:t>,</a:t>
                </a:r>
                <a:r>
                  <a:rPr lang="zh-TW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TW" altLang="en-US" dirty="0">
                    <a:solidFill>
                      <a:srgbClr val="000000"/>
                    </a:solidFill>
                  </a:rPr>
                  <a:t>：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roll</a:t>
                </a:r>
              </a:p>
              <a:p>
                <a:endParaRPr lang="zh-TW" altLang="zh-TW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rgbClr val="000000"/>
                    </a:solidFill>
                  </a:rPr>
                  <a:t>：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pitch</a:t>
                </a:r>
              </a:p>
              <a:p>
                <a:endParaRPr lang="zh-TW" altLang="zh-TW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>
                            <a:solidFill>
                              <a:srgbClr val="000000"/>
                            </a:solidFill>
                          </a:rPr>
                          <m:t>Ψ</m:t>
                        </m:r>
                      </m:e>
                    </m:d>
                    <m:r>
                      <m:rPr>
                        <m:nor/>
                      </m:rPr>
                      <a:rPr lang="en-US" altLang="zh-TW">
                        <a:solidFill>
                          <a:srgbClr val="000000"/>
                        </a:solidFill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TW" altLang="en-US" dirty="0">
                    <a:solidFill>
                      <a:srgbClr val="000000"/>
                    </a:solidFill>
                  </a:rPr>
                  <a:t>：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yaw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r>
                      <a:rPr lang="en-US" altLang="zh-TW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sSub>
                      <m:sSubPr>
                        <m:ctrlPr>
                          <a:rPr lang="en-US" altLang="zh-TW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baseline="-25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>
                  <a:solidFill>
                    <a:srgbClr val="000000"/>
                  </a:solidFill>
                </a:endParaRPr>
              </a:p>
              <a:p>
                <a:endParaRPr lang="en-US" altLang="zh-TW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sPre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sPre>
                  </m:oMath>
                </a14:m>
                <a:endParaRPr lang="en-US" altLang="zh-TW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9D02AED-AA9A-4BAC-8CEC-06254BDC6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" y="586740"/>
                <a:ext cx="5293506" cy="4470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FD7B4AF-0F7A-0441-9B3B-3ACA14803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2000" contrast="-71000"/>
                    </a14:imgEffect>
                  </a14:imgLayer>
                </a14:imgProps>
              </a:ext>
            </a:extLst>
          </a:blip>
          <a:srcRect l="8262" t="17057" r="6195" b="20961"/>
          <a:stretch/>
        </p:blipFill>
        <p:spPr>
          <a:xfrm>
            <a:off x="4885229" y="1058934"/>
            <a:ext cx="4149871" cy="1986485"/>
          </a:xfrm>
          <a:prstGeom prst="rect">
            <a:avLst/>
          </a:prstGeom>
          <a:gradFill>
            <a:gsLst>
              <a:gs pos="25974">
                <a:srgbClr val="FFE3CB">
                  <a:lumMod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4FC5D6B-5C7D-ED4C-AD1A-469BB381AF22}"/>
              </a:ext>
            </a:extLst>
          </p:cNvPr>
          <p:cNvGrpSpPr/>
          <p:nvPr/>
        </p:nvGrpSpPr>
        <p:grpSpPr>
          <a:xfrm>
            <a:off x="7519266" y="3228096"/>
            <a:ext cx="1554406" cy="1350294"/>
            <a:chOff x="6777932" y="3706523"/>
            <a:chExt cx="1554406" cy="135029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4B30-1066-1042-A95A-9F79756B6B5F}"/>
                </a:ext>
              </a:extLst>
            </p:cNvPr>
            <p:cNvCxnSpPr/>
            <p:nvPr/>
          </p:nvCxnSpPr>
          <p:spPr>
            <a:xfrm>
              <a:off x="7117492" y="4782065"/>
              <a:ext cx="9000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ED68B0-6C44-E841-B728-DEEAA5917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176584"/>
              <a:ext cx="469557" cy="60548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F2AF4F0-08CC-2A4E-9673-2291C716E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003589"/>
              <a:ext cx="0" cy="778476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B919F8A-6803-4841-8C59-155459317267}"/>
                    </a:ext>
                  </a:extLst>
                </p:cNvPr>
                <p:cNvSpPr txBox="1"/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B919F8A-6803-4841-8C59-15545931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6A8C2A-FFEC-3D44-B394-C35BBE1EA3CB}"/>
                    </a:ext>
                  </a:extLst>
                </p:cNvPr>
                <p:cNvSpPr txBox="1"/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  <a:p>
                  <a:endParaRPr lang="en-TW" sz="2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6A8C2A-FFEC-3D44-B394-C35BBE1EA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F249C6-AF50-6B41-AA0A-98BC7ACCD3D0}"/>
                    </a:ext>
                  </a:extLst>
                </p:cNvPr>
                <p:cNvSpPr txBox="1"/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F249C6-AF50-6B41-AA0A-98BC7ACCD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Curved Right Arrow 65">
            <a:extLst>
              <a:ext uri="{FF2B5EF4-FFF2-40B4-BE49-F238E27FC236}">
                <a16:creationId xmlns:a16="http://schemas.microsoft.com/office/drawing/2014/main" id="{5713D3BA-C997-124B-8120-DF9234B27E4D}"/>
              </a:ext>
            </a:extLst>
          </p:cNvPr>
          <p:cNvSpPr/>
          <p:nvPr/>
        </p:nvSpPr>
        <p:spPr>
          <a:xfrm rot="18066176">
            <a:off x="6515431" y="2609411"/>
            <a:ext cx="763704" cy="14270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508DF1-811F-0043-89F4-F69BE153D8AA}"/>
              </a:ext>
            </a:extLst>
          </p:cNvPr>
          <p:cNvSpPr txBox="1"/>
          <p:nvPr/>
        </p:nvSpPr>
        <p:spPr>
          <a:xfrm>
            <a:off x="7519266" y="4303638"/>
            <a:ext cx="80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Inertial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4D8C02-517C-6948-BD3F-752633371B5E}"/>
                  </a:ext>
                </a:extLst>
              </p:cNvPr>
              <p:cNvSpPr/>
              <p:nvPr/>
            </p:nvSpPr>
            <p:spPr>
              <a:xfrm>
                <a:off x="6082467" y="3773682"/>
                <a:ext cx="1102097" cy="34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r>
                  <a:rPr lang="en-TW" sz="1600" dirty="0"/>
                  <a:t> </a:t>
                </a:r>
                <a:r>
                  <a:rPr lang="en-US" altLang="zh-TW" sz="1600" dirty="0"/>
                  <a:t>(or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sPre>
                  </m:oMath>
                </a14:m>
                <a:r>
                  <a:rPr lang="en-TW" sz="1600" dirty="0"/>
                  <a:t>)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4D8C02-517C-6948-BD3F-752633371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67" y="3773682"/>
                <a:ext cx="1102097" cy="342145"/>
              </a:xfrm>
              <a:prstGeom prst="rect">
                <a:avLst/>
              </a:prstGeom>
              <a:blipFill>
                <a:blip r:embed="rId9"/>
                <a:stretch>
                  <a:fillRect t="-7407" r="-2299" b="-259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B140772-DEF0-BB45-B4D2-10888E2B8C29}"/>
              </a:ext>
            </a:extLst>
          </p:cNvPr>
          <p:cNvCxnSpPr/>
          <p:nvPr/>
        </p:nvCxnSpPr>
        <p:spPr>
          <a:xfrm flipH="1">
            <a:off x="5854756" y="1968203"/>
            <a:ext cx="864972" cy="36000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29FB6F-4FBC-1747-AE0F-A5A9FDB5ED4A}"/>
              </a:ext>
            </a:extLst>
          </p:cNvPr>
          <p:cNvCxnSpPr>
            <a:cxnSpLocks/>
          </p:cNvCxnSpPr>
          <p:nvPr/>
        </p:nvCxnSpPr>
        <p:spPr>
          <a:xfrm>
            <a:off x="6719728" y="1968203"/>
            <a:ext cx="679622" cy="418586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BFA275-2F91-6D44-9A15-76017A6F8F3C}"/>
                  </a:ext>
                </a:extLst>
              </p:cNvPr>
              <p:cNvSpPr txBox="1"/>
              <p:nvPr/>
            </p:nvSpPr>
            <p:spPr>
              <a:xfrm>
                <a:off x="5601264" y="2264628"/>
                <a:ext cx="39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BFA275-2F91-6D44-9A15-76017A6F8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264" y="2264628"/>
                <a:ext cx="3939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C0D204-8936-0846-A958-F2D721CC7297}"/>
                  </a:ext>
                </a:extLst>
              </p:cNvPr>
              <p:cNvSpPr txBox="1"/>
              <p:nvPr/>
            </p:nvSpPr>
            <p:spPr>
              <a:xfrm>
                <a:off x="7017936" y="2283667"/>
                <a:ext cx="362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C0D204-8936-0846-A958-F2D721CC7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36" y="2283667"/>
                <a:ext cx="362618" cy="400110"/>
              </a:xfrm>
              <a:prstGeom prst="rect">
                <a:avLst/>
              </a:prstGeom>
              <a:blipFill>
                <a:blip r:embed="rId1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591A42-1090-C340-8EC0-DDCECC23F799}"/>
                  </a:ext>
                </a:extLst>
              </p:cNvPr>
              <p:cNvSpPr txBox="1"/>
              <p:nvPr/>
            </p:nvSpPr>
            <p:spPr>
              <a:xfrm>
                <a:off x="6246887" y="965220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591A42-1090-C340-8EC0-DDCECC23F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87" y="965220"/>
                <a:ext cx="362618" cy="369332"/>
              </a:xfrm>
              <a:prstGeom prst="rect">
                <a:avLst/>
              </a:prstGeom>
              <a:blipFill>
                <a:blip r:embed="rId12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FFE4952-EAE2-E24B-BBE1-24E635CFC227}"/>
              </a:ext>
            </a:extLst>
          </p:cNvPr>
          <p:cNvCxnSpPr>
            <a:cxnSpLocks/>
          </p:cNvCxnSpPr>
          <p:nvPr/>
        </p:nvCxnSpPr>
        <p:spPr>
          <a:xfrm flipV="1">
            <a:off x="6719728" y="966681"/>
            <a:ext cx="0" cy="100585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2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Hardware 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111973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Dynamics</a:t>
            </a:r>
            <a:endParaRPr 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EC063B-34EB-C34F-80C4-1B5C24762601}"/>
              </a:ext>
            </a:extLst>
          </p:cNvPr>
          <p:cNvGrpSpPr/>
          <p:nvPr/>
        </p:nvGrpSpPr>
        <p:grpSpPr>
          <a:xfrm>
            <a:off x="346376" y="1470656"/>
            <a:ext cx="8451248" cy="2202187"/>
            <a:chOff x="334992" y="2255765"/>
            <a:chExt cx="8451248" cy="22021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53F41B-36C5-A74F-AAE7-27DBD895C3CB}"/>
                </a:ext>
              </a:extLst>
            </p:cNvPr>
            <p:cNvCxnSpPr/>
            <p:nvPr/>
          </p:nvCxnSpPr>
          <p:spPr>
            <a:xfrm>
              <a:off x="671731" y="2971579"/>
              <a:ext cx="6754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2B70688-F205-6648-9E1C-6AB3047C22F4}"/>
                </a:ext>
              </a:extLst>
            </p:cNvPr>
            <p:cNvSpPr/>
            <p:nvPr/>
          </p:nvSpPr>
          <p:spPr>
            <a:xfrm>
              <a:off x="1367922" y="2867670"/>
              <a:ext cx="197428" cy="187037"/>
            </a:xfrm>
            <a:prstGeom prst="ellipse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7FA547D-4D9D-324A-91FA-223973AD98EE}"/>
                </a:ext>
              </a:extLst>
            </p:cNvPr>
            <p:cNvCxnSpPr>
              <a:cxnSpLocks/>
              <a:stCxn id="29" idx="6"/>
              <a:endCxn id="32" idx="1"/>
            </p:cNvCxnSpPr>
            <p:nvPr/>
          </p:nvCxnSpPr>
          <p:spPr>
            <a:xfrm flipV="1">
              <a:off x="1565350" y="2951950"/>
              <a:ext cx="5428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B6512A-3F77-884D-B421-836ABB91E06C}"/>
                </a:ext>
              </a:extLst>
            </p:cNvPr>
            <p:cNvSpPr/>
            <p:nvPr/>
          </p:nvSpPr>
          <p:spPr>
            <a:xfrm>
              <a:off x="2108166" y="2706290"/>
              <a:ext cx="932918" cy="491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rgbClr val="000000"/>
                  </a:solidFill>
                </a:rPr>
                <a:t>controller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2D01A7C-3C1A-464B-BB72-5F419601E54B}"/>
                </a:ext>
              </a:extLst>
            </p:cNvPr>
            <p:cNvSpPr/>
            <p:nvPr/>
          </p:nvSpPr>
          <p:spPr>
            <a:xfrm>
              <a:off x="7291887" y="2706290"/>
              <a:ext cx="1037199" cy="49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UAV</a:t>
              </a:r>
            </a:p>
            <a:p>
              <a:pPr algn="ctr"/>
              <a:r>
                <a:rPr lang="en-TW" dirty="0"/>
                <a:t>(1), (2)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A8FD60-C128-8B45-BFF3-B2E0CB44CA6D}"/>
                </a:ext>
              </a:extLst>
            </p:cNvPr>
            <p:cNvCxnSpPr>
              <a:cxnSpLocks/>
            </p:cNvCxnSpPr>
            <p:nvPr/>
          </p:nvCxnSpPr>
          <p:spPr>
            <a:xfrm>
              <a:off x="8301162" y="2884599"/>
              <a:ext cx="4850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A5B4D6-A4FD-1B48-A8A3-CCD69D11FB10}"/>
                </a:ext>
              </a:extLst>
            </p:cNvPr>
            <p:cNvCxnSpPr>
              <a:cxnSpLocks/>
            </p:cNvCxnSpPr>
            <p:nvPr/>
          </p:nvCxnSpPr>
          <p:spPr>
            <a:xfrm>
              <a:off x="8559769" y="2883236"/>
              <a:ext cx="0" cy="1329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222CA-6974-9F41-8140-EC7A4AF57FAF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H="1" flipV="1">
              <a:off x="1466636" y="3054707"/>
              <a:ext cx="0" cy="115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E77C0B-6D78-5240-B76A-1FACF792C3F0}"/>
                </a:ext>
              </a:extLst>
            </p:cNvPr>
            <p:cNvCxnSpPr>
              <a:cxnSpLocks/>
            </p:cNvCxnSpPr>
            <p:nvPr/>
          </p:nvCxnSpPr>
          <p:spPr>
            <a:xfrm>
              <a:off x="1466374" y="4212292"/>
              <a:ext cx="26624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DE67F07-5CCB-6B4B-ACB3-DE56D65C3B22}"/>
                    </a:ext>
                  </a:extLst>
                </p:cNvPr>
                <p:cNvSpPr txBox="1"/>
                <p:nvPr/>
              </p:nvSpPr>
              <p:spPr>
                <a:xfrm>
                  <a:off x="961768" y="2959170"/>
                  <a:ext cx="2866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DE67F07-5CCB-6B4B-ACB3-DE56D65C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68" y="2959170"/>
                  <a:ext cx="286603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C824C8-84AE-784D-AE79-3BEF26235E45}"/>
                    </a:ext>
                  </a:extLst>
                </p:cNvPr>
                <p:cNvSpPr txBox="1"/>
                <p:nvPr/>
              </p:nvSpPr>
              <p:spPr>
                <a:xfrm>
                  <a:off x="1114168" y="3111570"/>
                  <a:ext cx="2866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C824C8-84AE-784D-AE79-3BEF26235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68" y="3111570"/>
                  <a:ext cx="2866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CED4F-F516-D94A-BDAB-D987E8EDB963}"/>
                    </a:ext>
                  </a:extLst>
                </p:cNvPr>
                <p:cNvSpPr txBox="1"/>
                <p:nvPr/>
              </p:nvSpPr>
              <p:spPr>
                <a:xfrm>
                  <a:off x="367781" y="2548657"/>
                  <a:ext cx="11975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CED4F-F516-D94A-BDAB-D987E8EDB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81" y="2548657"/>
                  <a:ext cx="1197569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B22E141-DFB9-384C-98D8-F18D7D6CE6F9}"/>
                    </a:ext>
                  </a:extLst>
                </p:cNvPr>
                <p:cNvSpPr/>
                <p:nvPr/>
              </p:nvSpPr>
              <p:spPr>
                <a:xfrm>
                  <a:off x="1654725" y="2672919"/>
                  <a:ext cx="33598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B22E141-DFB9-384C-98D8-F18D7D6CE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25" y="2672919"/>
                  <a:ext cx="335989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305915-8234-9846-9AFE-566C703DBD0A}"/>
                    </a:ext>
                  </a:extLst>
                </p:cNvPr>
                <p:cNvSpPr txBox="1"/>
                <p:nvPr/>
              </p:nvSpPr>
              <p:spPr>
                <a:xfrm>
                  <a:off x="334992" y="3468337"/>
                  <a:ext cx="11975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305915-8234-9846-9AFE-566C703DB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92" y="3468337"/>
                  <a:ext cx="1197569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6AAEA5-B18C-514D-A7C4-6E1702C1BA31}"/>
                </a:ext>
              </a:extLst>
            </p:cNvPr>
            <p:cNvSpPr/>
            <p:nvPr/>
          </p:nvSpPr>
          <p:spPr>
            <a:xfrm>
              <a:off x="3947064" y="2563466"/>
              <a:ext cx="994064" cy="762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Allocation matrix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2B7303-0F3B-2A4E-AAEC-F5659F2B4395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3041084" y="2951950"/>
              <a:ext cx="90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F87E775-F400-1E49-A806-A1ECDB62FE8E}"/>
                </a:ext>
              </a:extLst>
            </p:cNvPr>
            <p:cNvCxnSpPr>
              <a:cxnSpLocks/>
              <a:stCxn id="49" idx="3"/>
              <a:endCxn id="33" idx="1"/>
            </p:cNvCxnSpPr>
            <p:nvPr/>
          </p:nvCxnSpPr>
          <p:spPr>
            <a:xfrm>
              <a:off x="6689486" y="2944752"/>
              <a:ext cx="602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A989BF9-746B-9D4D-9F74-E629C444276E}"/>
                    </a:ext>
                  </a:extLst>
                </p:cNvPr>
                <p:cNvSpPr txBox="1"/>
                <p:nvPr/>
              </p:nvSpPr>
              <p:spPr>
                <a:xfrm>
                  <a:off x="3041084" y="2255765"/>
                  <a:ext cx="867930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TW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A989BF9-746B-9D4D-9F74-E629C4442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084" y="2255765"/>
                  <a:ext cx="867930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4348" b="-21053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0271A85-0804-A54A-9760-00733E3CF77C}"/>
                    </a:ext>
                  </a:extLst>
                </p:cNvPr>
                <p:cNvSpPr txBox="1"/>
                <p:nvPr/>
              </p:nvSpPr>
              <p:spPr>
                <a:xfrm>
                  <a:off x="6454018" y="2286607"/>
                  <a:ext cx="113172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0271A85-0804-A54A-9760-00733E3CF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018" y="2286607"/>
                  <a:ext cx="1131720" cy="215444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6098FA-E989-F849-A42F-C4A4C80A0841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07" y="4212292"/>
              <a:ext cx="30797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77143F5-51FE-0C48-83F1-D4B60F92E104}"/>
                </a:ext>
              </a:extLst>
            </p:cNvPr>
            <p:cNvSpPr/>
            <p:nvPr/>
          </p:nvSpPr>
          <p:spPr>
            <a:xfrm>
              <a:off x="5695422" y="2563466"/>
              <a:ext cx="994064" cy="762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TW" dirty="0"/>
                <a:t>hrust to rotor speed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75C2D55-210E-9344-93E2-CB4B2C0F1A8A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V="1">
              <a:off x="4941128" y="2943918"/>
              <a:ext cx="754294" cy="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5E96BB4-9A7E-9344-B29E-1F106F3097CE}"/>
                    </a:ext>
                  </a:extLst>
                </p:cNvPr>
                <p:cNvSpPr txBox="1"/>
                <p:nvPr/>
              </p:nvSpPr>
              <p:spPr>
                <a:xfrm>
                  <a:off x="4890529" y="2258957"/>
                  <a:ext cx="8554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5E96BB4-9A7E-9344-B29E-1F106F309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529" y="2258957"/>
                  <a:ext cx="855491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5797" r="-1449" b="-41176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18EA49-CBF1-EC40-BB19-405916239671}"/>
                </a:ext>
              </a:extLst>
            </p:cNvPr>
            <p:cNvSpPr/>
            <p:nvPr/>
          </p:nvSpPr>
          <p:spPr>
            <a:xfrm>
              <a:off x="4128846" y="3966632"/>
              <a:ext cx="1404923" cy="49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Sensors:</a:t>
              </a:r>
            </a:p>
            <a:p>
              <a:pPr algn="ctr"/>
              <a:r>
                <a:rPr lang="en-TW" dirty="0"/>
                <a:t>IMU, GPS, etc.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4951C9-84D3-8847-A6B4-6B54AF56D3A8}"/>
                  </a:ext>
                </a:extLst>
              </p:cNvPr>
              <p:cNvSpPr/>
              <p:nvPr/>
            </p:nvSpPr>
            <p:spPr>
              <a:xfrm>
                <a:off x="6393828" y="3099209"/>
                <a:ext cx="120329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,</a:t>
                </a:r>
                <a:r>
                  <a:rPr lang="en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4951C9-84D3-8847-A6B4-6B54AF56D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828" y="3099209"/>
                <a:ext cx="1203294" cy="307777"/>
              </a:xfrm>
              <a:prstGeom prst="rect">
                <a:avLst/>
              </a:prstGeom>
              <a:blipFill>
                <a:blip r:embed="rId11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EFC65F4-B2ED-9347-8A73-1F1CC7448D0F}"/>
              </a:ext>
            </a:extLst>
          </p:cNvPr>
          <p:cNvSpPr/>
          <p:nvPr/>
        </p:nvSpPr>
        <p:spPr>
          <a:xfrm>
            <a:off x="3603009" y="1470656"/>
            <a:ext cx="4869449" cy="1212572"/>
          </a:xfrm>
          <a:prstGeom prst="rect">
            <a:avLst/>
          </a:prstGeom>
          <a:solidFill>
            <a:srgbClr val="4318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000" dirty="0"/>
              <a:t>Dynamics</a:t>
            </a:r>
          </a:p>
          <a:p>
            <a:pPr algn="ctr"/>
            <a:r>
              <a:rPr lang="en-TW" sz="2000" dirty="0"/>
              <a:t>(Translation + Rotation)</a:t>
            </a:r>
          </a:p>
        </p:txBody>
      </p:sp>
    </p:spTree>
    <p:extLst>
      <p:ext uri="{BB962C8B-B14F-4D97-AF65-F5344CB8AC3E}">
        <p14:creationId xmlns:p14="http://schemas.microsoft.com/office/powerpoint/2010/main" val="26008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Hardware 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1913825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40735-1A79-1C4A-A817-E18E048D9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5" name="Google Shape;125;p27">
            <a:extLst>
              <a:ext uri="{FF2B5EF4-FFF2-40B4-BE49-F238E27FC236}">
                <a16:creationId xmlns:a16="http://schemas.microsoft.com/office/drawing/2014/main" id="{02B197B8-BA42-D84A-A9E2-90D9D3B67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Attitudes during Flight</a:t>
            </a:r>
            <a:endParaRPr lang="en-US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0D792-B56B-A74C-9FE8-69530329766B}"/>
              </a:ext>
            </a:extLst>
          </p:cNvPr>
          <p:cNvGrpSpPr/>
          <p:nvPr/>
        </p:nvGrpSpPr>
        <p:grpSpPr>
          <a:xfrm>
            <a:off x="217700" y="2059353"/>
            <a:ext cx="1446662" cy="675562"/>
            <a:chOff x="614150" y="1460312"/>
            <a:chExt cx="1446662" cy="675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57649F-B573-654A-9B37-2E6C7DA05E32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FEDB994-D197-8A4C-A2EC-8534C8C3C45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E5B999-FDA0-7D4D-94F3-6BDD3AD717AA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BBCF60-C43D-2049-A0EC-D5BF54F2D7B1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A368823-1A30-6A49-B4C2-C20592516FAC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A16C7C5B-66B1-E143-BAAF-26C1E26AA8A7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D76C63-6467-4649-9A9D-4B0B1ABB3FAB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353316-37FE-1848-B3D8-15233ED663B5}"/>
              </a:ext>
            </a:extLst>
          </p:cNvPr>
          <p:cNvGrpSpPr/>
          <p:nvPr/>
        </p:nvGrpSpPr>
        <p:grpSpPr>
          <a:xfrm rot="1467752">
            <a:off x="2022686" y="2078348"/>
            <a:ext cx="1446662" cy="675562"/>
            <a:chOff x="614150" y="1460312"/>
            <a:chExt cx="1446662" cy="6755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16E119-9B38-2143-ADD7-74737AA5859E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B8163FD-18D9-AA49-94DD-AE9EA8AEBC12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D76330A-ECB1-D643-8E20-BAC59CCD8C18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3961-036F-F243-9545-24E73E30BCB6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12F2C687-A97B-DD45-8F1B-4049B287404B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E8E132FF-30D9-4948-83B6-6F67F06DF988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893E4D4-BD80-E24F-8736-998C0EC4F9E6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42D2CB-B4CB-6242-B067-5C1A22EA76BC}"/>
              </a:ext>
            </a:extLst>
          </p:cNvPr>
          <p:cNvGrpSpPr/>
          <p:nvPr/>
        </p:nvGrpSpPr>
        <p:grpSpPr>
          <a:xfrm>
            <a:off x="3787685" y="2059353"/>
            <a:ext cx="1446662" cy="675562"/>
            <a:chOff x="614150" y="1460312"/>
            <a:chExt cx="1446662" cy="6755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A152D5-295A-D04F-A980-0497EFD59654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008B29-E902-4640-9E4A-29BEB6601B1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2A50712-A323-0D44-8429-F8F800C23B2E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CA9C325-EEC1-FD47-AF0C-CF843E0E05D0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BD37C8DD-3D22-CF49-888C-11E14903556D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381012A9-4C82-0E46-95E4-78E96CCB3FE1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C61502C-2ED3-064E-ACF0-20D02804D12E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AF5080-13FC-3748-882B-EFF58D6F8448}"/>
              </a:ext>
            </a:extLst>
          </p:cNvPr>
          <p:cNvGrpSpPr/>
          <p:nvPr/>
        </p:nvGrpSpPr>
        <p:grpSpPr>
          <a:xfrm rot="20564313">
            <a:off x="5681944" y="2077880"/>
            <a:ext cx="1446662" cy="675562"/>
            <a:chOff x="614150" y="1460312"/>
            <a:chExt cx="1446662" cy="6755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FDC2B5-952F-C749-AE3F-EF9302B1E37A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178697-9775-D94F-9065-F4E3897A9D21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14712E-41E6-7642-94A5-43A6D75FB740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D2C912B-5586-B545-B586-C1D134FE84B6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B90E63E3-0758-A64B-9DBB-138AF63939A3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65A071F8-01DC-EA43-ADB6-7141A6956ACD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B66AC3-360F-DB49-B3E4-A4DB7A687A8B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FC2296-171C-B14D-B4F5-6BC9AADEEBC9}"/>
              </a:ext>
            </a:extLst>
          </p:cNvPr>
          <p:cNvGrpSpPr/>
          <p:nvPr/>
        </p:nvGrpSpPr>
        <p:grpSpPr>
          <a:xfrm>
            <a:off x="7574496" y="2062006"/>
            <a:ext cx="1446662" cy="675562"/>
            <a:chOff x="614150" y="1460312"/>
            <a:chExt cx="1446662" cy="67556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E9D6AA-D833-CF4F-8C6B-250DCD30FEA7}"/>
                </a:ext>
              </a:extLst>
            </p:cNvPr>
            <p:cNvGrpSpPr/>
            <p:nvPr/>
          </p:nvGrpSpPr>
          <p:grpSpPr>
            <a:xfrm>
              <a:off x="614150" y="1931158"/>
              <a:ext cx="1446662" cy="204716"/>
              <a:chOff x="614150" y="1931158"/>
              <a:chExt cx="1446662" cy="20471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B56252D-C66B-9249-8E99-1C5EA9BFEC88}"/>
                  </a:ext>
                </a:extLst>
              </p:cNvPr>
              <p:cNvCxnSpPr/>
              <p:nvPr/>
            </p:nvCxnSpPr>
            <p:spPr>
              <a:xfrm>
                <a:off x="818866" y="2033516"/>
                <a:ext cx="103723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E2C27F-3702-9D4B-9CBF-677A63F704CA}"/>
                  </a:ext>
                </a:extLst>
              </p:cNvPr>
              <p:cNvSpPr/>
              <p:nvPr/>
            </p:nvSpPr>
            <p:spPr>
              <a:xfrm>
                <a:off x="1856096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671E9A3-B224-AC49-8F9B-F8035C73FA74}"/>
                  </a:ext>
                </a:extLst>
              </p:cNvPr>
              <p:cNvSpPr/>
              <p:nvPr/>
            </p:nvSpPr>
            <p:spPr>
              <a:xfrm>
                <a:off x="614150" y="1931158"/>
                <a:ext cx="204716" cy="2047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2B4EEB13-A000-414D-A166-3DE73447EE51}"/>
                </a:ext>
              </a:extLst>
            </p:cNvPr>
            <p:cNvSpPr/>
            <p:nvPr/>
          </p:nvSpPr>
          <p:spPr>
            <a:xfrm rot="10800000">
              <a:off x="1856096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D31B2E13-441E-794C-AE23-078365AF32DF}"/>
                </a:ext>
              </a:extLst>
            </p:cNvPr>
            <p:cNvSpPr/>
            <p:nvPr/>
          </p:nvSpPr>
          <p:spPr>
            <a:xfrm rot="10800000">
              <a:off x="614151" y="1460312"/>
              <a:ext cx="204715" cy="416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CAE4589-A5CB-B444-A5ED-35A95C8E6571}"/>
                </a:ext>
              </a:extLst>
            </p:cNvPr>
            <p:cNvSpPr/>
            <p:nvPr/>
          </p:nvSpPr>
          <p:spPr>
            <a:xfrm>
              <a:off x="1119116" y="1876568"/>
              <a:ext cx="464024" cy="259306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35755-91E6-5045-A433-B677257F1E89}"/>
              </a:ext>
            </a:extLst>
          </p:cNvPr>
          <p:cNvGrpSpPr/>
          <p:nvPr/>
        </p:nvGrpSpPr>
        <p:grpSpPr>
          <a:xfrm>
            <a:off x="217699" y="1310915"/>
            <a:ext cx="8787009" cy="730056"/>
            <a:chOff x="217699" y="833243"/>
            <a:chExt cx="8787009" cy="73005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96963F-286D-074D-A302-9B65D720470A}"/>
                </a:ext>
              </a:extLst>
            </p:cNvPr>
            <p:cNvCxnSpPr>
              <a:stCxn id="50" idx="2"/>
            </p:cNvCxnSpPr>
            <p:nvPr/>
          </p:nvCxnSpPr>
          <p:spPr>
            <a:xfrm flipH="1">
              <a:off x="941029" y="1141020"/>
              <a:ext cx="1" cy="42227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072E92-8266-CE4C-8249-5903EE213EE1}"/>
                </a:ext>
              </a:extLst>
            </p:cNvPr>
            <p:cNvGrpSpPr/>
            <p:nvPr/>
          </p:nvGrpSpPr>
          <p:grpSpPr>
            <a:xfrm>
              <a:off x="217699" y="833243"/>
              <a:ext cx="8787009" cy="690370"/>
              <a:chOff x="217699" y="833243"/>
              <a:chExt cx="8787009" cy="69037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39D251F-6A62-C342-9145-910A5152A47F}"/>
                  </a:ext>
                </a:extLst>
              </p:cNvPr>
              <p:cNvGrpSpPr/>
              <p:nvPr/>
            </p:nvGrpSpPr>
            <p:grpSpPr>
              <a:xfrm>
                <a:off x="217699" y="833243"/>
                <a:ext cx="8063677" cy="498225"/>
                <a:chOff x="217699" y="833243"/>
                <a:chExt cx="8063677" cy="498225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D218F9B-DD76-104E-B229-05F34B32D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029" y="1331468"/>
                  <a:ext cx="73403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C1BAE0-5B4B-8B4F-A9F0-55F2F53E5BFF}"/>
                    </a:ext>
                  </a:extLst>
                </p:cNvPr>
                <p:cNvSpPr txBox="1"/>
                <p:nvPr/>
              </p:nvSpPr>
              <p:spPr>
                <a:xfrm>
                  <a:off x="217699" y="833243"/>
                  <a:ext cx="1446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Start</a:t>
                  </a:r>
                  <a:endParaRPr lang="en-TW" dirty="0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CD9AC90-A02D-DA42-A8D3-E75107A36E6D}"/>
                  </a:ext>
                </a:extLst>
              </p:cNvPr>
              <p:cNvSpPr txBox="1"/>
              <p:nvPr/>
            </p:nvSpPr>
            <p:spPr>
              <a:xfrm>
                <a:off x="7558047" y="833855"/>
                <a:ext cx="144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Stop</a:t>
                </a:r>
                <a:endParaRPr lang="en-TW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75CE35E-4F2E-F74B-84B0-5939D3EC953F}"/>
                  </a:ext>
                </a:extLst>
              </p:cNvPr>
              <p:cNvCxnSpPr/>
              <p:nvPr/>
            </p:nvCxnSpPr>
            <p:spPr>
              <a:xfrm flipH="1">
                <a:off x="8281376" y="1101334"/>
                <a:ext cx="1" cy="42227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BB5F0A-E672-8B41-86DE-BC73C2F42AAA}"/>
              </a:ext>
            </a:extLst>
          </p:cNvPr>
          <p:cNvSpPr txBox="1"/>
          <p:nvPr/>
        </p:nvSpPr>
        <p:spPr>
          <a:xfrm>
            <a:off x="2413832" y="3603009"/>
            <a:ext cx="38061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TW" sz="1800" dirty="0">
                <a:solidFill>
                  <a:srgbClr val="FF0000"/>
                </a:solidFill>
              </a:rPr>
              <a:t>3D Rotation + 3D translation</a:t>
            </a:r>
          </a:p>
        </p:txBody>
      </p:sp>
    </p:spTree>
    <p:extLst>
      <p:ext uri="{BB962C8B-B14F-4D97-AF65-F5344CB8AC3E}">
        <p14:creationId xmlns:p14="http://schemas.microsoft.com/office/powerpoint/2010/main" val="33106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11DB04-F68C-9541-A685-2A790822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 contrast="-71000"/>
                    </a14:imgEffect>
                  </a14:imgLayer>
                </a14:imgProps>
              </a:ext>
            </a:extLst>
          </a:blip>
          <a:srcRect l="8262" t="17057" r="6195" b="20961"/>
          <a:stretch/>
        </p:blipFill>
        <p:spPr>
          <a:xfrm>
            <a:off x="4943577" y="1682645"/>
            <a:ext cx="4149871" cy="1986485"/>
          </a:xfrm>
          <a:prstGeom prst="rect">
            <a:avLst/>
          </a:prstGeom>
          <a:gradFill>
            <a:gsLst>
              <a:gs pos="25974">
                <a:srgbClr val="FFE3CB">
                  <a:lumMod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cxnSp>
        <p:nvCxnSpPr>
          <p:cNvPr id="63" name="直線單箭頭接點 22">
            <a:extLst>
              <a:ext uri="{FF2B5EF4-FFF2-40B4-BE49-F238E27FC236}">
                <a16:creationId xmlns:a16="http://schemas.microsoft.com/office/drawing/2014/main" id="{053ADF85-297E-3149-91D3-73CF8BFC4378}"/>
              </a:ext>
            </a:extLst>
          </p:cNvPr>
          <p:cNvCxnSpPr>
            <a:cxnSpLocks/>
          </p:cNvCxnSpPr>
          <p:nvPr/>
        </p:nvCxnSpPr>
        <p:spPr>
          <a:xfrm flipV="1">
            <a:off x="5269725" y="1789451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23">
                <a:extLst>
                  <a:ext uri="{FF2B5EF4-FFF2-40B4-BE49-F238E27FC236}">
                    <a16:creationId xmlns:a16="http://schemas.microsoft.com/office/drawing/2014/main" id="{45B75265-2F69-354E-B485-6EFA0FAA0DFA}"/>
                  </a:ext>
                </a:extLst>
              </p:cNvPr>
              <p:cNvSpPr txBox="1"/>
              <p:nvPr/>
            </p:nvSpPr>
            <p:spPr>
              <a:xfrm>
                <a:off x="5098025" y="1332686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文字方塊 23">
                <a:extLst>
                  <a:ext uri="{FF2B5EF4-FFF2-40B4-BE49-F238E27FC236}">
                    <a16:creationId xmlns:a16="http://schemas.microsoft.com/office/drawing/2014/main" id="{45B75265-2F69-354E-B485-6EFA0FAA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025" y="1332686"/>
                <a:ext cx="235282" cy="400110"/>
              </a:xfrm>
              <a:prstGeom prst="rect">
                <a:avLst/>
              </a:prstGeom>
              <a:blipFill>
                <a:blip r:embed="rId5"/>
                <a:stretch>
                  <a:fillRect l="-10000" r="-45000" b="-125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22">
            <a:extLst>
              <a:ext uri="{FF2B5EF4-FFF2-40B4-BE49-F238E27FC236}">
                <a16:creationId xmlns:a16="http://schemas.microsoft.com/office/drawing/2014/main" id="{BB8A2595-27EF-AF43-AD04-B390D4A9BA8A}"/>
              </a:ext>
            </a:extLst>
          </p:cNvPr>
          <p:cNvCxnSpPr>
            <a:cxnSpLocks/>
          </p:cNvCxnSpPr>
          <p:nvPr/>
        </p:nvCxnSpPr>
        <p:spPr>
          <a:xfrm flipV="1">
            <a:off x="8540097" y="1776622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23">
                <a:extLst>
                  <a:ext uri="{FF2B5EF4-FFF2-40B4-BE49-F238E27FC236}">
                    <a16:creationId xmlns:a16="http://schemas.microsoft.com/office/drawing/2014/main" id="{53CB8347-64F6-984C-8D44-2B75EB74B618}"/>
                  </a:ext>
                </a:extLst>
              </p:cNvPr>
              <p:cNvSpPr txBox="1"/>
              <p:nvPr/>
            </p:nvSpPr>
            <p:spPr>
              <a:xfrm>
                <a:off x="8354817" y="1312885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文字方塊 23">
                <a:extLst>
                  <a:ext uri="{FF2B5EF4-FFF2-40B4-BE49-F238E27FC236}">
                    <a16:creationId xmlns:a16="http://schemas.microsoft.com/office/drawing/2014/main" id="{53CB8347-64F6-984C-8D44-2B75EB74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817" y="1312885"/>
                <a:ext cx="235282" cy="400110"/>
              </a:xfrm>
              <a:prstGeom prst="rect">
                <a:avLst/>
              </a:prstGeom>
              <a:blipFill>
                <a:blip r:embed="rId6"/>
                <a:stretch>
                  <a:fillRect l="-15789" r="-47368" b="-1562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B81CCB8-DE9F-4A49-9A19-5E34D634B2F6}"/>
              </a:ext>
            </a:extLst>
          </p:cNvPr>
          <p:cNvCxnSpPr>
            <a:cxnSpLocks/>
          </p:cNvCxnSpPr>
          <p:nvPr/>
        </p:nvCxnSpPr>
        <p:spPr>
          <a:xfrm flipV="1">
            <a:off x="6842902" y="1412645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28">
                <a:extLst>
                  <a:ext uri="{FF2B5EF4-FFF2-40B4-BE49-F238E27FC236}">
                    <a16:creationId xmlns:a16="http://schemas.microsoft.com/office/drawing/2014/main" id="{D5C2FAA5-ABC3-7341-A17E-4F25402DEAB4}"/>
                  </a:ext>
                </a:extLst>
              </p:cNvPr>
              <p:cNvSpPr txBox="1"/>
              <p:nvPr/>
            </p:nvSpPr>
            <p:spPr>
              <a:xfrm>
                <a:off x="6674959" y="1004345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文字方塊 28">
                <a:extLst>
                  <a:ext uri="{FF2B5EF4-FFF2-40B4-BE49-F238E27FC236}">
                    <a16:creationId xmlns:a16="http://schemas.microsoft.com/office/drawing/2014/main" id="{D5C2FAA5-ABC3-7341-A17E-4F25402DE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59" y="1004345"/>
                <a:ext cx="235282" cy="400110"/>
              </a:xfrm>
              <a:prstGeom prst="rect">
                <a:avLst/>
              </a:prstGeom>
              <a:blipFill>
                <a:blip r:embed="rId7"/>
                <a:stretch>
                  <a:fillRect l="-10000" r="-45000" b="-125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投影片編號版面配置區 1">
            <a:extLst>
              <a:ext uri="{FF2B5EF4-FFF2-40B4-BE49-F238E27FC236}">
                <a16:creationId xmlns:a16="http://schemas.microsoft.com/office/drawing/2014/main" id="{480592BD-65E1-AE41-B779-0250BD47BCC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01DE2804-0B4A-E54F-878B-FE302C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</p:spPr>
        <p:txBody>
          <a:bodyPr/>
          <a:lstStyle/>
          <a:p>
            <a:r>
              <a:rPr lang="en-TW" dirty="0"/>
              <a:t>Free Body Diagram -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C1703B6-6FBC-EE4F-B1A4-19F9389832D8}"/>
                  </a:ext>
                </a:extLst>
              </p:cNvPr>
              <p:cNvSpPr/>
              <p:nvPr/>
            </p:nvSpPr>
            <p:spPr>
              <a:xfrm>
                <a:off x="0" y="1506487"/>
                <a:ext cx="4909026" cy="1094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altLang="zh-TW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C1703B6-6FBC-EE4F-B1A4-19F938983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6487"/>
                <a:ext cx="4909026" cy="1094530"/>
              </a:xfrm>
              <a:prstGeom prst="rect">
                <a:avLst/>
              </a:prstGeom>
              <a:blipFill>
                <a:blip r:embed="rId9"/>
                <a:stretch>
                  <a:fillRect l="-14470" t="-68966" b="-816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944E48CF-79E9-E44D-9280-5AFF89B50868}"/>
              </a:ext>
            </a:extLst>
          </p:cNvPr>
          <p:cNvSpPr/>
          <p:nvPr/>
        </p:nvSpPr>
        <p:spPr>
          <a:xfrm>
            <a:off x="1874271" y="1473210"/>
            <a:ext cx="346955" cy="813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75BAF5-1F4F-314E-9166-64E145D2DD03}"/>
              </a:ext>
            </a:extLst>
          </p:cNvPr>
          <p:cNvSpPr/>
          <p:nvPr/>
        </p:nvSpPr>
        <p:spPr>
          <a:xfrm>
            <a:off x="1394921" y="2242713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body frame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98C50F3-C78F-4B4B-9A15-590E4E6810F5}"/>
              </a:ext>
            </a:extLst>
          </p:cNvPr>
          <p:cNvSpPr/>
          <p:nvPr/>
        </p:nvSpPr>
        <p:spPr>
          <a:xfrm>
            <a:off x="295779" y="2242713"/>
            <a:ext cx="1226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W" dirty="0"/>
              <a:t>inertial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66646A-D398-0B4D-9A39-620515E249A2}"/>
              </a:ext>
            </a:extLst>
          </p:cNvPr>
          <p:cNvSpPr txBox="1"/>
          <p:nvPr/>
        </p:nvSpPr>
        <p:spPr>
          <a:xfrm>
            <a:off x="2231111" y="1764409"/>
            <a:ext cx="27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(Described in the inertial frame)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FBE2A3-8570-4D49-8D2E-49AA22F3D2E3}"/>
                  </a:ext>
                </a:extLst>
              </p:cNvPr>
              <p:cNvSpPr txBox="1"/>
              <p:nvPr/>
            </p:nvSpPr>
            <p:spPr>
              <a:xfrm>
                <a:off x="104220" y="3053937"/>
                <a:ext cx="2229548" cy="507831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FBE2A3-8570-4D49-8D2E-49AA22F3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0" y="3053937"/>
                <a:ext cx="2229548" cy="507831"/>
              </a:xfrm>
              <a:prstGeom prst="rect">
                <a:avLst/>
              </a:prstGeom>
              <a:blipFill>
                <a:blip r:embed="rId10"/>
                <a:stretch>
                  <a:fillRect l="-562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44B228-D255-6B40-93BF-C30A2CC3A041}"/>
              </a:ext>
            </a:extLst>
          </p:cNvPr>
          <p:cNvGrpSpPr/>
          <p:nvPr/>
        </p:nvGrpSpPr>
        <p:grpSpPr>
          <a:xfrm>
            <a:off x="5806850" y="1645748"/>
            <a:ext cx="1954450" cy="1681562"/>
            <a:chOff x="5547988" y="935297"/>
            <a:chExt cx="1954450" cy="168156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FDDBC8-84DD-AA48-8725-F9F18586DA6D}"/>
                </a:ext>
              </a:extLst>
            </p:cNvPr>
            <p:cNvCxnSpPr>
              <a:cxnSpLocks/>
            </p:cNvCxnSpPr>
            <p:nvPr/>
          </p:nvCxnSpPr>
          <p:spPr>
            <a:xfrm rot="21566245" flipH="1">
              <a:off x="5798499" y="1941033"/>
              <a:ext cx="864972" cy="360000"/>
            </a:xfrm>
            <a:prstGeom prst="straightConnector1">
              <a:avLst/>
            </a:prstGeom>
            <a:ln w="31750">
              <a:solidFill>
                <a:srgbClr val="FF9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95C860-248B-7E46-8D89-85B61C2F883A}"/>
                </a:ext>
              </a:extLst>
            </p:cNvPr>
            <p:cNvCxnSpPr>
              <a:cxnSpLocks/>
            </p:cNvCxnSpPr>
            <p:nvPr/>
          </p:nvCxnSpPr>
          <p:spPr>
            <a:xfrm rot="21566245">
              <a:off x="6663722" y="1933449"/>
              <a:ext cx="679622" cy="418586"/>
            </a:xfrm>
            <a:prstGeom prst="straightConnector1">
              <a:avLst/>
            </a:prstGeom>
            <a:ln w="31750">
              <a:solidFill>
                <a:srgbClr val="FF9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548B72-2EB4-8C46-9734-D0608248AA9B}"/>
                    </a:ext>
                  </a:extLst>
                </p:cNvPr>
                <p:cNvSpPr txBox="1"/>
                <p:nvPr/>
              </p:nvSpPr>
              <p:spPr>
                <a:xfrm rot="21566245">
                  <a:off x="5547988" y="2242245"/>
                  <a:ext cx="393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TW" sz="1800" i="1" dirty="0">
                    <a:solidFill>
                      <a:srgbClr val="FF96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548B72-2EB4-8C46-9734-D0608248A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5547988" y="2242245"/>
                  <a:ext cx="393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51CB17-5B70-C648-91C0-B35CFC9E3AB3}"/>
                    </a:ext>
                  </a:extLst>
                </p:cNvPr>
                <p:cNvSpPr txBox="1"/>
                <p:nvPr/>
              </p:nvSpPr>
              <p:spPr>
                <a:xfrm rot="21566245">
                  <a:off x="6964779" y="2247527"/>
                  <a:ext cx="362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TW" sz="1800" i="1" dirty="0">
                    <a:solidFill>
                      <a:srgbClr val="FF96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51CB17-5B70-C648-91C0-B35CFC9E3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6964779" y="2247527"/>
                  <a:ext cx="36261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B1F666A-BEA2-2949-BF7E-BA1311406A29}"/>
                    </a:ext>
                  </a:extLst>
                </p:cNvPr>
                <p:cNvSpPr txBox="1"/>
                <p:nvPr/>
              </p:nvSpPr>
              <p:spPr>
                <a:xfrm rot="21566245">
                  <a:off x="6242796" y="947311"/>
                  <a:ext cx="362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9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TW" sz="1800" i="1" dirty="0">
                    <a:solidFill>
                      <a:srgbClr val="FF96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B1F666A-BEA2-2949-BF7E-BA1311406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6242796" y="947311"/>
                  <a:ext cx="36261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6D056C-66D8-494E-9ECB-97AB004CD376}"/>
                </a:ext>
              </a:extLst>
            </p:cNvPr>
            <p:cNvCxnSpPr>
              <a:cxnSpLocks/>
            </p:cNvCxnSpPr>
            <p:nvPr/>
          </p:nvCxnSpPr>
          <p:spPr>
            <a:xfrm rot="21566245" flipV="1">
              <a:off x="6656788" y="935297"/>
              <a:ext cx="0" cy="1005850"/>
            </a:xfrm>
            <a:prstGeom prst="straightConnector1">
              <a:avLst/>
            </a:prstGeom>
            <a:ln w="31750">
              <a:solidFill>
                <a:srgbClr val="FF9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rved Up Arrow 25">
              <a:extLst>
                <a:ext uri="{FF2B5EF4-FFF2-40B4-BE49-F238E27FC236}">
                  <a16:creationId xmlns:a16="http://schemas.microsoft.com/office/drawing/2014/main" id="{C9FEBAE9-ED91-2C48-8268-A01C28D11385}"/>
                </a:ext>
              </a:extLst>
            </p:cNvPr>
            <p:cNvSpPr/>
            <p:nvPr/>
          </p:nvSpPr>
          <p:spPr>
            <a:xfrm rot="10774937">
              <a:off x="5587531" y="1910904"/>
              <a:ext cx="617231" cy="43696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p:sp>
          <p:nvSpPr>
            <p:cNvPr id="27" name="Curved Up Arrow 26">
              <a:extLst>
                <a:ext uri="{FF2B5EF4-FFF2-40B4-BE49-F238E27FC236}">
                  <a16:creationId xmlns:a16="http://schemas.microsoft.com/office/drawing/2014/main" id="{88D8AAF4-49EE-224D-BCB5-69A4E4E47866}"/>
                </a:ext>
              </a:extLst>
            </p:cNvPr>
            <p:cNvSpPr/>
            <p:nvPr/>
          </p:nvSpPr>
          <p:spPr>
            <a:xfrm rot="10774937">
              <a:off x="6885207" y="1960903"/>
              <a:ext cx="617231" cy="43696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DE740902-D6CF-834E-B3DA-A9B67C4DBBE3}"/>
              </a:ext>
            </a:extLst>
          </p:cNvPr>
          <p:cNvCxnSpPr>
            <a:cxnSpLocks/>
          </p:cNvCxnSpPr>
          <p:nvPr/>
        </p:nvCxnSpPr>
        <p:spPr>
          <a:xfrm flipV="1">
            <a:off x="6971515" y="2256751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8">
                <a:extLst>
                  <a:ext uri="{FF2B5EF4-FFF2-40B4-BE49-F238E27FC236}">
                    <a16:creationId xmlns:a16="http://schemas.microsoft.com/office/drawing/2014/main" id="{EFC71EB3-F1FD-5D44-A650-A7F199D1B096}"/>
                  </a:ext>
                </a:extLst>
              </p:cNvPr>
              <p:cNvSpPr txBox="1"/>
              <p:nvPr/>
            </p:nvSpPr>
            <p:spPr>
              <a:xfrm>
                <a:off x="7000267" y="2232519"/>
                <a:ext cx="4134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文字方塊 28">
                <a:extLst>
                  <a:ext uri="{FF2B5EF4-FFF2-40B4-BE49-F238E27FC236}">
                    <a16:creationId xmlns:a16="http://schemas.microsoft.com/office/drawing/2014/main" id="{EFC71EB3-F1FD-5D44-A650-A7F199D1B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67" y="2232519"/>
                <a:ext cx="413451" cy="400110"/>
              </a:xfrm>
              <a:prstGeom prst="rect">
                <a:avLst/>
              </a:prstGeom>
              <a:blipFill>
                <a:blip r:embed="rId14"/>
                <a:stretch>
                  <a:fillRect l="-3030" b="-121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>
            <a:extLst>
              <a:ext uri="{FF2B5EF4-FFF2-40B4-BE49-F238E27FC236}">
                <a16:creationId xmlns:a16="http://schemas.microsoft.com/office/drawing/2014/main" id="{99AE86FE-83AC-1A4A-A9E6-CA81393F27F1}"/>
              </a:ext>
            </a:extLst>
          </p:cNvPr>
          <p:cNvSpPr/>
          <p:nvPr/>
        </p:nvSpPr>
        <p:spPr>
          <a:xfrm>
            <a:off x="6755069" y="3171735"/>
            <a:ext cx="355755" cy="8473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D1A3C0-EDE1-1E4E-85E7-4686C0DD121E}"/>
                  </a:ext>
                </a:extLst>
              </p:cNvPr>
              <p:cNvSpPr/>
              <p:nvPr/>
            </p:nvSpPr>
            <p:spPr>
              <a:xfrm>
                <a:off x="7129420" y="3663011"/>
                <a:ext cx="631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D1A3C0-EDE1-1E4E-85E7-4686C0DD1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20" y="3663011"/>
                <a:ext cx="631455" cy="400110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7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sp>
        <p:nvSpPr>
          <p:cNvPr id="78" name="投影片編號版面配置區 1">
            <a:extLst>
              <a:ext uri="{FF2B5EF4-FFF2-40B4-BE49-F238E27FC236}">
                <a16:creationId xmlns:a16="http://schemas.microsoft.com/office/drawing/2014/main" id="{480592BD-65E1-AE41-B779-0250BD47BCC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01DE2804-0B4A-E54F-878B-FE302C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</p:spPr>
        <p:txBody>
          <a:bodyPr/>
          <a:lstStyle/>
          <a:p>
            <a:r>
              <a:rPr lang="en-TW" dirty="0"/>
              <a:t>Free Body Diagram - Torque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C825FD0-886F-464D-8AF5-22484647B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 contrast="-71000"/>
                    </a14:imgEffect>
                  </a14:imgLayer>
                </a14:imgProps>
              </a:ext>
            </a:extLst>
          </a:blip>
          <a:srcRect l="8262" t="17057" r="6195" b="20961"/>
          <a:stretch/>
        </p:blipFill>
        <p:spPr>
          <a:xfrm>
            <a:off x="4858532" y="391992"/>
            <a:ext cx="4149871" cy="1986485"/>
          </a:xfrm>
          <a:prstGeom prst="rect">
            <a:avLst/>
          </a:prstGeom>
          <a:gradFill>
            <a:gsLst>
              <a:gs pos="25974">
                <a:srgbClr val="FFE3CB">
                  <a:lumMod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7806E02-8AD5-E149-ACF6-A126F7AC7832}"/>
              </a:ext>
            </a:extLst>
          </p:cNvPr>
          <p:cNvCxnSpPr>
            <a:cxnSpLocks/>
          </p:cNvCxnSpPr>
          <p:nvPr/>
        </p:nvCxnSpPr>
        <p:spPr>
          <a:xfrm rot="21566245" flipH="1">
            <a:off x="5785744" y="1314081"/>
            <a:ext cx="864972" cy="36000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F2A052F-03A8-9745-934A-B5352112BF94}"/>
              </a:ext>
            </a:extLst>
          </p:cNvPr>
          <p:cNvCxnSpPr>
            <a:cxnSpLocks/>
          </p:cNvCxnSpPr>
          <p:nvPr/>
        </p:nvCxnSpPr>
        <p:spPr>
          <a:xfrm rot="21566245">
            <a:off x="6650967" y="1306497"/>
            <a:ext cx="679622" cy="418586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A227530-3EB7-5042-B429-D74E75D619C1}"/>
                  </a:ext>
                </a:extLst>
              </p:cNvPr>
              <p:cNvSpPr txBox="1"/>
              <p:nvPr/>
            </p:nvSpPr>
            <p:spPr>
              <a:xfrm rot="21566245">
                <a:off x="5535233" y="1615293"/>
                <a:ext cx="39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A227530-3EB7-5042-B429-D74E75D6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566245">
                <a:off x="5535233" y="1615293"/>
                <a:ext cx="3939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FDDCE14-3A86-764B-AD3E-BF75F73F232E}"/>
                  </a:ext>
                </a:extLst>
              </p:cNvPr>
              <p:cNvSpPr txBox="1"/>
              <p:nvPr/>
            </p:nvSpPr>
            <p:spPr>
              <a:xfrm rot="21566245">
                <a:off x="6952024" y="1620575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FDDCE14-3A86-764B-AD3E-BF75F73F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566245">
                <a:off x="6952024" y="1620575"/>
                <a:ext cx="362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3908357-D8F8-EA49-8B3F-59BF3AF619F4}"/>
                  </a:ext>
                </a:extLst>
              </p:cNvPr>
              <p:cNvSpPr txBox="1"/>
              <p:nvPr/>
            </p:nvSpPr>
            <p:spPr>
              <a:xfrm rot="21566245">
                <a:off x="6230041" y="320359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3908357-D8F8-EA49-8B3F-59BF3AF6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566245">
                <a:off x="6230041" y="320359"/>
                <a:ext cx="362618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94AD298-4EBC-7B44-B2BE-0DB5662ACC14}"/>
              </a:ext>
            </a:extLst>
          </p:cNvPr>
          <p:cNvCxnSpPr>
            <a:cxnSpLocks/>
          </p:cNvCxnSpPr>
          <p:nvPr/>
        </p:nvCxnSpPr>
        <p:spPr>
          <a:xfrm rot="21566245" flipV="1">
            <a:off x="6644033" y="308345"/>
            <a:ext cx="0" cy="100585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3A26C6-E8B0-F647-A17F-F41D19C9ADC8}"/>
              </a:ext>
            </a:extLst>
          </p:cNvPr>
          <p:cNvGrpSpPr/>
          <p:nvPr/>
        </p:nvGrpSpPr>
        <p:grpSpPr>
          <a:xfrm>
            <a:off x="4966575" y="397106"/>
            <a:ext cx="3746542" cy="1385862"/>
            <a:chOff x="5051620" y="1687759"/>
            <a:chExt cx="3746542" cy="1385862"/>
          </a:xfrm>
        </p:grpSpPr>
        <p:sp>
          <p:nvSpPr>
            <p:cNvPr id="118" name="箭號: 弧形左彎 11">
              <a:extLst>
                <a:ext uri="{FF2B5EF4-FFF2-40B4-BE49-F238E27FC236}">
                  <a16:creationId xmlns:a16="http://schemas.microsoft.com/office/drawing/2014/main" id="{16557145-DD9B-F148-A178-A0D284A89B55}"/>
                </a:ext>
              </a:extLst>
            </p:cNvPr>
            <p:cNvSpPr/>
            <p:nvPr/>
          </p:nvSpPr>
          <p:spPr>
            <a:xfrm rot="21566245">
              <a:off x="5051620" y="2227831"/>
              <a:ext cx="388293" cy="29113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24">
                  <a:extLst>
                    <a:ext uri="{FF2B5EF4-FFF2-40B4-BE49-F238E27FC236}">
                      <a16:creationId xmlns:a16="http://schemas.microsoft.com/office/drawing/2014/main" id="{E55082B8-8ED1-044B-8982-384E9BE25E8F}"/>
                    </a:ext>
                  </a:extLst>
                </p:cNvPr>
                <p:cNvSpPr txBox="1"/>
                <p:nvPr/>
              </p:nvSpPr>
              <p:spPr>
                <a:xfrm rot="21566245">
                  <a:off x="5220814" y="1917473"/>
                  <a:ext cx="2884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文字方塊 24">
                  <a:extLst>
                    <a:ext uri="{FF2B5EF4-FFF2-40B4-BE49-F238E27FC236}">
                      <a16:creationId xmlns:a16="http://schemas.microsoft.com/office/drawing/2014/main" id="{E55082B8-8ED1-044B-8982-384E9BE25E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5220814" y="1917473"/>
                  <a:ext cx="288410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916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箭號: 弧形左彎 11">
              <a:extLst>
                <a:ext uri="{FF2B5EF4-FFF2-40B4-BE49-F238E27FC236}">
                  <a16:creationId xmlns:a16="http://schemas.microsoft.com/office/drawing/2014/main" id="{9B63EB4E-9D9C-5F40-8775-5014EA826E93}"/>
                </a:ext>
              </a:extLst>
            </p:cNvPr>
            <p:cNvSpPr/>
            <p:nvPr/>
          </p:nvSpPr>
          <p:spPr>
            <a:xfrm rot="21566245">
              <a:off x="8340559" y="2246442"/>
              <a:ext cx="388293" cy="291130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24">
                  <a:extLst>
                    <a:ext uri="{FF2B5EF4-FFF2-40B4-BE49-F238E27FC236}">
                      <a16:creationId xmlns:a16="http://schemas.microsoft.com/office/drawing/2014/main" id="{5449BBD4-2142-3642-9B45-8C989B4EA1CB}"/>
                    </a:ext>
                  </a:extLst>
                </p:cNvPr>
                <p:cNvSpPr txBox="1"/>
                <p:nvPr/>
              </p:nvSpPr>
              <p:spPr>
                <a:xfrm rot="21566245">
                  <a:off x="8509752" y="1936084"/>
                  <a:ext cx="2884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6" name="文字方塊 24">
                  <a:extLst>
                    <a:ext uri="{FF2B5EF4-FFF2-40B4-BE49-F238E27FC236}">
                      <a16:creationId xmlns:a16="http://schemas.microsoft.com/office/drawing/2014/main" id="{5449BBD4-2142-3642-9B45-8C989B4EA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8509752" y="1936084"/>
                  <a:ext cx="288410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箭號: 弧形右彎 16">
              <a:extLst>
                <a:ext uri="{FF2B5EF4-FFF2-40B4-BE49-F238E27FC236}">
                  <a16:creationId xmlns:a16="http://schemas.microsoft.com/office/drawing/2014/main" id="{F24C13CA-6297-2742-AB4A-5E4208196A80}"/>
                </a:ext>
              </a:extLst>
            </p:cNvPr>
            <p:cNvSpPr>
              <a:spLocks/>
            </p:cNvSpPr>
            <p:nvPr/>
          </p:nvSpPr>
          <p:spPr>
            <a:xfrm rot="21566245">
              <a:off x="6569029" y="1862858"/>
              <a:ext cx="388800" cy="29160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29">
                  <a:extLst>
                    <a:ext uri="{FF2B5EF4-FFF2-40B4-BE49-F238E27FC236}">
                      <a16:creationId xmlns:a16="http://schemas.microsoft.com/office/drawing/2014/main" id="{B64880A9-42B5-904C-9DC6-721394609B2C}"/>
                    </a:ext>
                  </a:extLst>
                </p:cNvPr>
                <p:cNvSpPr txBox="1"/>
                <p:nvPr/>
              </p:nvSpPr>
              <p:spPr>
                <a:xfrm rot="21566245">
                  <a:off x="6939460" y="1687759"/>
                  <a:ext cx="2884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文字方塊 29">
                  <a:extLst>
                    <a:ext uri="{FF2B5EF4-FFF2-40B4-BE49-F238E27FC236}">
                      <a16:creationId xmlns:a16="http://schemas.microsoft.com/office/drawing/2014/main" id="{B64880A9-42B5-904C-9DC6-721394609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6939460" y="1687759"/>
                  <a:ext cx="288410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2916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箭號: 弧形右彎 16">
              <a:extLst>
                <a:ext uri="{FF2B5EF4-FFF2-40B4-BE49-F238E27FC236}">
                  <a16:creationId xmlns:a16="http://schemas.microsoft.com/office/drawing/2014/main" id="{241F9F12-FF65-4B49-B2B5-554894D36C28}"/>
                </a:ext>
              </a:extLst>
            </p:cNvPr>
            <p:cNvSpPr>
              <a:spLocks/>
            </p:cNvSpPr>
            <p:nvPr/>
          </p:nvSpPr>
          <p:spPr>
            <a:xfrm rot="21566245">
              <a:off x="6705924" y="2705661"/>
              <a:ext cx="388800" cy="29160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29">
                  <a:extLst>
                    <a:ext uri="{FF2B5EF4-FFF2-40B4-BE49-F238E27FC236}">
                      <a16:creationId xmlns:a16="http://schemas.microsoft.com/office/drawing/2014/main" id="{0DBB55B6-BE82-A840-8E55-4862A4E67F38}"/>
                    </a:ext>
                  </a:extLst>
                </p:cNvPr>
                <p:cNvSpPr txBox="1"/>
                <p:nvPr/>
              </p:nvSpPr>
              <p:spPr>
                <a:xfrm rot="21566245">
                  <a:off x="6365993" y="2673511"/>
                  <a:ext cx="2884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0" name="文字方塊 29">
                  <a:extLst>
                    <a:ext uri="{FF2B5EF4-FFF2-40B4-BE49-F238E27FC236}">
                      <a16:creationId xmlns:a16="http://schemas.microsoft.com/office/drawing/2014/main" id="{0DBB55B6-BE82-A840-8E55-4862A4E67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566245">
                  <a:off x="6365993" y="2673511"/>
                  <a:ext cx="288410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916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2" name="Curved Up Arrow 141">
            <a:extLst>
              <a:ext uri="{FF2B5EF4-FFF2-40B4-BE49-F238E27FC236}">
                <a16:creationId xmlns:a16="http://schemas.microsoft.com/office/drawing/2014/main" id="{A4572EEE-C824-574D-BB42-00B9421CEFBC}"/>
              </a:ext>
            </a:extLst>
          </p:cNvPr>
          <p:cNvSpPr/>
          <p:nvPr/>
        </p:nvSpPr>
        <p:spPr>
          <a:xfrm rot="10774937">
            <a:off x="5574776" y="1283952"/>
            <a:ext cx="617231" cy="4369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43" name="Curved Up Arrow 142">
            <a:extLst>
              <a:ext uri="{FF2B5EF4-FFF2-40B4-BE49-F238E27FC236}">
                <a16:creationId xmlns:a16="http://schemas.microsoft.com/office/drawing/2014/main" id="{DE59E049-6521-D542-B705-BFD77C08A756}"/>
              </a:ext>
            </a:extLst>
          </p:cNvPr>
          <p:cNvSpPr/>
          <p:nvPr/>
        </p:nvSpPr>
        <p:spPr>
          <a:xfrm rot="10774937">
            <a:off x="6872452" y="1333951"/>
            <a:ext cx="617231" cy="4369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918805D-986C-B04C-A6BE-DB09CD29B7F6}"/>
                  </a:ext>
                </a:extLst>
              </p:cNvPr>
              <p:cNvSpPr/>
              <p:nvPr/>
            </p:nvSpPr>
            <p:spPr>
              <a:xfrm>
                <a:off x="257367" y="1123099"/>
                <a:ext cx="4909026" cy="11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20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918805D-986C-B04C-A6BE-DB09CD29B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67" y="1123099"/>
                <a:ext cx="4909026" cy="1162947"/>
              </a:xfrm>
              <a:prstGeom prst="rect">
                <a:avLst/>
              </a:prstGeom>
              <a:blipFill>
                <a:blip r:embed="rId12"/>
                <a:stretch>
                  <a:fillRect l="-17784" t="-64130" b="-12717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4E814E5-8B3B-4A43-AE12-62203B078D78}"/>
                  </a:ext>
                </a:extLst>
              </p:cNvPr>
              <p:cNvSpPr txBox="1"/>
              <p:nvPr/>
            </p:nvSpPr>
            <p:spPr>
              <a:xfrm>
                <a:off x="104219" y="3053937"/>
                <a:ext cx="3225835" cy="137172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800" i="1" dirty="0">
                    <a:latin typeface="Cambria Math" panose="02040503050406030204" pitchFamily="18" charset="0"/>
                  </a:rPr>
                  <a:t>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4E814E5-8B3B-4A43-AE12-62203B078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9" y="3053937"/>
                <a:ext cx="3225835" cy="13717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C1B8F357-CB29-F94B-BECE-5F5EC0648C0F}"/>
              </a:ext>
            </a:extLst>
          </p:cNvPr>
          <p:cNvSpPr txBox="1"/>
          <p:nvPr/>
        </p:nvSpPr>
        <p:spPr>
          <a:xfrm>
            <a:off x="1813567" y="1641789"/>
            <a:ext cx="27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(Described in the body frame)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B82BDF-F8E5-EC45-8D1F-19258F7B2057}"/>
              </a:ext>
            </a:extLst>
          </p:cNvPr>
          <p:cNvSpPr>
            <a:spLocks noChangeAspect="1"/>
          </p:cNvSpPr>
          <p:nvPr/>
        </p:nvSpPr>
        <p:spPr>
          <a:xfrm>
            <a:off x="5632325" y="2867108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5B0AD2-08AC-F64D-A703-AC3DA24CA974}"/>
              </a:ext>
            </a:extLst>
          </p:cNvPr>
          <p:cNvSpPr>
            <a:spLocks noChangeAspect="1"/>
          </p:cNvSpPr>
          <p:nvPr/>
        </p:nvSpPr>
        <p:spPr>
          <a:xfrm>
            <a:off x="7006711" y="2867108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48D01A-67A9-CF44-B8B0-94E33D7E1484}"/>
              </a:ext>
            </a:extLst>
          </p:cNvPr>
          <p:cNvSpPr>
            <a:spLocks noChangeAspect="1"/>
          </p:cNvSpPr>
          <p:nvPr/>
        </p:nvSpPr>
        <p:spPr>
          <a:xfrm>
            <a:off x="5632325" y="4167553"/>
            <a:ext cx="720000" cy="72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BB6B5E1-64B4-7042-A905-CCC706C2E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711" y="4167553"/>
                <a:ext cx="720000" cy="720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TW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BB6B5E1-64B4-7042-A905-CCC706C2E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11" y="4167553"/>
                <a:ext cx="720000" cy="720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8ABEAA00-05E9-B34A-BB8C-2F7EF41B640F}"/>
              </a:ext>
            </a:extLst>
          </p:cNvPr>
          <p:cNvSpPr>
            <a:spLocks noChangeAspect="1"/>
          </p:cNvSpPr>
          <p:nvPr/>
        </p:nvSpPr>
        <p:spPr>
          <a:xfrm>
            <a:off x="7096711" y="2957108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B5530EB-EB6D-DE49-83FB-354A9731BD7D}"/>
              </a:ext>
            </a:extLst>
          </p:cNvPr>
          <p:cNvSpPr>
            <a:spLocks noChangeAspect="1"/>
          </p:cNvSpPr>
          <p:nvPr/>
        </p:nvSpPr>
        <p:spPr>
          <a:xfrm rot="10800000">
            <a:off x="5728655" y="4257552"/>
            <a:ext cx="540000" cy="540000"/>
          </a:xfrm>
          <a:prstGeom prst="arc">
            <a:avLst>
              <a:gd name="adj1" fmla="val 10939158"/>
              <a:gd name="adj2" fmla="val 0"/>
            </a:avLst>
          </a:prstGeom>
          <a:ln w="12700">
            <a:solidFill>
              <a:srgbClr val="0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E0922B4-92BF-0D47-8711-BFA4D964545D}"/>
              </a:ext>
            </a:extLst>
          </p:cNvPr>
          <p:cNvSpPr>
            <a:spLocks noChangeAspect="1"/>
          </p:cNvSpPr>
          <p:nvPr/>
        </p:nvSpPr>
        <p:spPr>
          <a:xfrm>
            <a:off x="5722325" y="2936228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BEED73DF-CF7E-754D-AACB-CD2EFEC3A638}"/>
              </a:ext>
            </a:extLst>
          </p:cNvPr>
          <p:cNvSpPr>
            <a:spLocks noChangeAspect="1"/>
          </p:cNvSpPr>
          <p:nvPr/>
        </p:nvSpPr>
        <p:spPr>
          <a:xfrm rot="10800000">
            <a:off x="7086111" y="4276139"/>
            <a:ext cx="540000" cy="540000"/>
          </a:xfrm>
          <a:prstGeom prst="arc">
            <a:avLst>
              <a:gd name="adj1" fmla="val 11115793"/>
              <a:gd name="adj2" fmla="val 0"/>
            </a:avLst>
          </a:prstGeom>
          <a:ln w="12700">
            <a:solidFill>
              <a:srgbClr val="0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70DF77-BA03-B54A-92F5-4EADAD276FCC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6246883" y="3481666"/>
            <a:ext cx="865270" cy="79132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E32E7C-07EB-9946-9748-9E0AC605B518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6246883" y="3481666"/>
            <a:ext cx="865270" cy="79132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0C996E-47B3-C04F-9C99-54BBB64CBE8D}"/>
              </a:ext>
            </a:extLst>
          </p:cNvPr>
          <p:cNvCxnSpPr/>
          <p:nvPr/>
        </p:nvCxnSpPr>
        <p:spPr>
          <a:xfrm flipH="1">
            <a:off x="5606925" y="3887882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1288DC-BCA2-5441-8F14-AC4C32137FD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684442" y="3877330"/>
            <a:ext cx="1" cy="10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AADF16-38FC-2F40-9683-C551624F753B}"/>
                  </a:ext>
                </a:extLst>
              </p:cNvPr>
              <p:cNvSpPr txBox="1"/>
              <p:nvPr/>
            </p:nvSpPr>
            <p:spPr>
              <a:xfrm>
                <a:off x="5251421" y="3575767"/>
                <a:ext cx="488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AADF16-38FC-2F40-9683-C551624F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21" y="3575767"/>
                <a:ext cx="488789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03EF1-1710-7F44-8064-69881C5F28B3}"/>
                  </a:ext>
                </a:extLst>
              </p:cNvPr>
              <p:cNvSpPr txBox="1"/>
              <p:nvPr/>
            </p:nvSpPr>
            <p:spPr>
              <a:xfrm>
                <a:off x="6611945" y="4719352"/>
                <a:ext cx="434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03EF1-1710-7F44-8064-69881C5F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45" y="4719352"/>
                <a:ext cx="434204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FEC0F5-0462-7F47-B7E6-1CE7DCF00B35}"/>
                  </a:ext>
                </a:extLst>
              </p:cNvPr>
              <p:cNvSpPr txBox="1"/>
              <p:nvPr/>
            </p:nvSpPr>
            <p:spPr>
              <a:xfrm>
                <a:off x="5773324" y="4336155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FEC0F5-0462-7F47-B7E6-1CE7DCF0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324" y="4336155"/>
                <a:ext cx="51257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78">
                <a:extLst>
                  <a:ext uri="{FF2B5EF4-FFF2-40B4-BE49-F238E27FC236}">
                    <a16:creationId xmlns:a16="http://schemas.microsoft.com/office/drawing/2014/main" id="{39B38003-EF1D-6649-98DC-FA6579D19A66}"/>
                  </a:ext>
                </a:extLst>
              </p:cNvPr>
              <p:cNvSpPr txBox="1"/>
              <p:nvPr/>
            </p:nvSpPr>
            <p:spPr>
              <a:xfrm>
                <a:off x="5753936" y="3029049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41" name="TextBox 78">
                <a:extLst>
                  <a:ext uri="{FF2B5EF4-FFF2-40B4-BE49-F238E27FC236}">
                    <a16:creationId xmlns:a16="http://schemas.microsoft.com/office/drawing/2014/main" id="{39B38003-EF1D-6649-98DC-FA6579D1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6" y="3029049"/>
                <a:ext cx="51257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78">
                <a:extLst>
                  <a:ext uri="{FF2B5EF4-FFF2-40B4-BE49-F238E27FC236}">
                    <a16:creationId xmlns:a16="http://schemas.microsoft.com/office/drawing/2014/main" id="{E44CFC0F-44B6-BB4B-BF69-29B95A4FF6EC}"/>
                  </a:ext>
                </a:extLst>
              </p:cNvPr>
              <p:cNvSpPr txBox="1"/>
              <p:nvPr/>
            </p:nvSpPr>
            <p:spPr>
              <a:xfrm>
                <a:off x="7131509" y="3029048"/>
                <a:ext cx="512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42" name="TextBox 78">
                <a:extLst>
                  <a:ext uri="{FF2B5EF4-FFF2-40B4-BE49-F238E27FC236}">
                    <a16:creationId xmlns:a16="http://schemas.microsoft.com/office/drawing/2014/main" id="{E44CFC0F-44B6-BB4B-BF69-29B95A4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09" y="3029048"/>
                <a:ext cx="51257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62DBD1-1AB0-1D4B-A0CF-C8551463A88C}"/>
              </a:ext>
            </a:extLst>
          </p:cNvPr>
          <p:cNvCxnSpPr/>
          <p:nvPr/>
        </p:nvCxnSpPr>
        <p:spPr>
          <a:xfrm>
            <a:off x="8062749" y="3233344"/>
            <a:ext cx="36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E78EF-3FB7-4D45-B740-FC24EE21D9C3}"/>
              </a:ext>
            </a:extLst>
          </p:cNvPr>
          <p:cNvCxnSpPr/>
          <p:nvPr/>
        </p:nvCxnSpPr>
        <p:spPr>
          <a:xfrm flipH="1" flipV="1">
            <a:off x="8255508" y="3227108"/>
            <a:ext cx="0" cy="650222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5E4161A-39AD-CF4A-A5E8-738EAF805BFB}"/>
              </a:ext>
            </a:extLst>
          </p:cNvPr>
          <p:cNvCxnSpPr/>
          <p:nvPr/>
        </p:nvCxnSpPr>
        <p:spPr>
          <a:xfrm flipH="1" flipV="1">
            <a:off x="8255508" y="3887882"/>
            <a:ext cx="0" cy="650222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FDE5CE-2317-2749-8C32-16194C13CA5B}"/>
                  </a:ext>
                </a:extLst>
              </p:cNvPr>
              <p:cNvSpPr/>
              <p:nvPr/>
            </p:nvSpPr>
            <p:spPr>
              <a:xfrm>
                <a:off x="8472458" y="3415103"/>
                <a:ext cx="409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FDE5CE-2317-2749-8C32-16194C13C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458" y="3415103"/>
                <a:ext cx="40915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4D6B4C-26E9-F944-A7D3-BBA5FA8C4197}"/>
                  </a:ext>
                </a:extLst>
              </p:cNvPr>
              <p:cNvSpPr/>
              <p:nvPr/>
            </p:nvSpPr>
            <p:spPr>
              <a:xfrm>
                <a:off x="8503731" y="4112571"/>
                <a:ext cx="409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4D6B4C-26E9-F944-A7D3-BBA5FA8C4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731" y="4112571"/>
                <a:ext cx="409150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ED5937-116B-5A46-A5A3-82A8BC54B3EA}"/>
              </a:ext>
            </a:extLst>
          </p:cNvPr>
          <p:cNvCxnSpPr/>
          <p:nvPr/>
        </p:nvCxnSpPr>
        <p:spPr>
          <a:xfrm>
            <a:off x="8062749" y="3902629"/>
            <a:ext cx="36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EA7A8CC-72DE-0C4D-81DD-5FD970FE825A}"/>
              </a:ext>
            </a:extLst>
          </p:cNvPr>
          <p:cNvCxnSpPr/>
          <p:nvPr/>
        </p:nvCxnSpPr>
        <p:spPr>
          <a:xfrm>
            <a:off x="8062222" y="4538104"/>
            <a:ext cx="36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20A492B-5715-644D-A9DE-02A03FBDB09D}"/>
                  </a:ext>
                </a:extLst>
              </p:cNvPr>
              <p:cNvSpPr/>
              <p:nvPr/>
            </p:nvSpPr>
            <p:spPr>
              <a:xfrm>
                <a:off x="6127397" y="2366980"/>
                <a:ext cx="4133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20A492B-5715-644D-A9DE-02A03FBDB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397" y="2366980"/>
                <a:ext cx="413318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701B9C-D096-ED4A-9356-AC2B385166F9}"/>
              </a:ext>
            </a:extLst>
          </p:cNvPr>
          <p:cNvGrpSpPr/>
          <p:nvPr/>
        </p:nvGrpSpPr>
        <p:grpSpPr>
          <a:xfrm rot="16200000">
            <a:off x="6466327" y="2026868"/>
            <a:ext cx="360527" cy="1310996"/>
            <a:chOff x="3942038" y="2792935"/>
            <a:chExt cx="360527" cy="131099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7CA1DE-D386-D348-8E9E-C9207DC5B89F}"/>
                </a:ext>
              </a:extLst>
            </p:cNvPr>
            <p:cNvCxnSpPr/>
            <p:nvPr/>
          </p:nvCxnSpPr>
          <p:spPr>
            <a:xfrm>
              <a:off x="3942565" y="2799171"/>
              <a:ext cx="3600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47F0A96-28C2-574B-8825-8D345E1CE775}"/>
                </a:ext>
              </a:extLst>
            </p:cNvPr>
            <p:cNvCxnSpPr/>
            <p:nvPr/>
          </p:nvCxnSpPr>
          <p:spPr>
            <a:xfrm flipH="1" flipV="1">
              <a:off x="4135324" y="2792935"/>
              <a:ext cx="0" cy="650222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F1A3BA-7656-0B4B-AC89-91FD76B9DEEC}"/>
                </a:ext>
              </a:extLst>
            </p:cNvPr>
            <p:cNvCxnSpPr/>
            <p:nvPr/>
          </p:nvCxnSpPr>
          <p:spPr>
            <a:xfrm flipH="1" flipV="1">
              <a:off x="4135324" y="3453709"/>
              <a:ext cx="0" cy="650222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7B60ED2-A8AA-5445-A73D-35F601F6A685}"/>
                </a:ext>
              </a:extLst>
            </p:cNvPr>
            <p:cNvCxnSpPr/>
            <p:nvPr/>
          </p:nvCxnSpPr>
          <p:spPr>
            <a:xfrm>
              <a:off x="3942565" y="3468456"/>
              <a:ext cx="3600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4D653D-92CB-F842-88DD-0AFD52AB87E6}"/>
                </a:ext>
              </a:extLst>
            </p:cNvPr>
            <p:cNvCxnSpPr/>
            <p:nvPr/>
          </p:nvCxnSpPr>
          <p:spPr>
            <a:xfrm>
              <a:off x="3942038" y="4103931"/>
              <a:ext cx="3600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0D4AF73-D936-8540-8183-31BA3A953F2B}"/>
                  </a:ext>
                </a:extLst>
              </p:cNvPr>
              <p:cNvSpPr/>
              <p:nvPr/>
            </p:nvSpPr>
            <p:spPr>
              <a:xfrm>
                <a:off x="6799660" y="2369428"/>
                <a:ext cx="4133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0D4AF73-D936-8540-8183-31BA3A953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660" y="2369428"/>
                <a:ext cx="413318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60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Allocation Matrix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4">
                <a:extLst>
                  <a:ext uri="{FF2B5EF4-FFF2-40B4-BE49-F238E27FC236}">
                    <a16:creationId xmlns:a16="http://schemas.microsoft.com/office/drawing/2014/main" id="{4BEEB586-2B09-4FBA-A0AB-14538DC7EFC6}"/>
                  </a:ext>
                </a:extLst>
              </p:cNvPr>
              <p:cNvSpPr/>
              <p:nvPr/>
            </p:nvSpPr>
            <p:spPr>
              <a:xfrm>
                <a:off x="176015" y="1505339"/>
                <a:ext cx="4035785" cy="1195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       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    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     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24">
                <a:extLst>
                  <a:ext uri="{FF2B5EF4-FFF2-40B4-BE49-F238E27FC236}">
                    <a16:creationId xmlns:a16="http://schemas.microsoft.com/office/drawing/2014/main" id="{4BEEB586-2B09-4FBA-A0AB-14538DC7E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5" y="1505339"/>
                <a:ext cx="4035785" cy="1195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24797290-4093-4519-B818-BEED8D5CD764}"/>
              </a:ext>
            </a:extLst>
          </p:cNvPr>
          <p:cNvGrpSpPr/>
          <p:nvPr/>
        </p:nvGrpSpPr>
        <p:grpSpPr>
          <a:xfrm>
            <a:off x="3420959" y="1505339"/>
            <a:ext cx="831898" cy="2047782"/>
            <a:chOff x="3361967" y="1505339"/>
            <a:chExt cx="831898" cy="2047782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45F2B1E-53FA-4D65-B7F9-A7816E06BA80}"/>
                </a:ext>
              </a:extLst>
            </p:cNvPr>
            <p:cNvSpPr txBox="1"/>
            <p:nvPr/>
          </p:nvSpPr>
          <p:spPr>
            <a:xfrm>
              <a:off x="3361967" y="3029901"/>
              <a:ext cx="83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Motor thrusts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F861898-97D9-410E-BA3D-57906730431B}"/>
                </a:ext>
              </a:extLst>
            </p:cNvPr>
            <p:cNvCxnSpPr/>
            <p:nvPr/>
          </p:nvCxnSpPr>
          <p:spPr>
            <a:xfrm flipV="1">
              <a:off x="3657600" y="2701307"/>
              <a:ext cx="89377" cy="33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D6AA325-A4C8-4B34-889A-2E21D4786C6E}"/>
                </a:ext>
              </a:extLst>
            </p:cNvPr>
            <p:cNvSpPr/>
            <p:nvPr/>
          </p:nvSpPr>
          <p:spPr>
            <a:xfrm>
              <a:off x="3615126" y="1505339"/>
              <a:ext cx="399970" cy="11959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69B49B9-C184-488F-B5B1-86E0D59AE6EF}"/>
              </a:ext>
            </a:extLst>
          </p:cNvPr>
          <p:cNvSpPr/>
          <p:nvPr/>
        </p:nvSpPr>
        <p:spPr>
          <a:xfrm>
            <a:off x="357522" y="1499283"/>
            <a:ext cx="357497" cy="1195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D9430A-1BDF-41A9-9FF0-AB6793953C2F}"/>
              </a:ext>
            </a:extLst>
          </p:cNvPr>
          <p:cNvSpPr txBox="1"/>
          <p:nvPr/>
        </p:nvSpPr>
        <p:spPr>
          <a:xfrm>
            <a:off x="162265" y="3023845"/>
            <a:ext cx="831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Control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Inputs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3884004-EA11-42A9-A3FF-23DC502CD084}"/>
              </a:ext>
            </a:extLst>
          </p:cNvPr>
          <p:cNvCxnSpPr/>
          <p:nvPr/>
        </p:nvCxnSpPr>
        <p:spPr>
          <a:xfrm flipV="1">
            <a:off x="457898" y="2695251"/>
            <a:ext cx="89377" cy="33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562F83-EA8B-B04D-BC43-56FE827C1DC2}"/>
              </a:ext>
            </a:extLst>
          </p:cNvPr>
          <p:cNvGrpSpPr/>
          <p:nvPr/>
        </p:nvGrpSpPr>
        <p:grpSpPr>
          <a:xfrm>
            <a:off x="4493682" y="760747"/>
            <a:ext cx="4313419" cy="3481316"/>
            <a:chOff x="4121006" y="694758"/>
            <a:chExt cx="4686096" cy="3626064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1006" y="1081792"/>
              <a:ext cx="4686096" cy="32390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37B92D1-C42C-4CDA-ABE5-DB8DBEDF70E8}"/>
                    </a:ext>
                  </a:extLst>
                </p:cNvPr>
                <p:cNvSpPr txBox="1"/>
                <p:nvPr/>
              </p:nvSpPr>
              <p:spPr>
                <a:xfrm>
                  <a:off x="6949329" y="2831080"/>
                  <a:ext cx="485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37B92D1-C42C-4CDA-ABE5-DB8DBEDF7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329" y="2831080"/>
                  <a:ext cx="48547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AACFE9E5-7F35-42B9-AF8F-E8836614002F}"/>
                    </a:ext>
                  </a:extLst>
                </p:cNvPr>
                <p:cNvSpPr txBox="1"/>
                <p:nvPr/>
              </p:nvSpPr>
              <p:spPr>
                <a:xfrm>
                  <a:off x="7650994" y="2595971"/>
                  <a:ext cx="485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AACFE9E5-7F35-42B9-AF8F-E88366140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0994" y="2595971"/>
                  <a:ext cx="48547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Curved Right Arrow 1">
              <a:extLst>
                <a:ext uri="{FF2B5EF4-FFF2-40B4-BE49-F238E27FC236}">
                  <a16:creationId xmlns:a16="http://schemas.microsoft.com/office/drawing/2014/main" id="{1294BCAF-B592-DE45-B21F-673026EE9315}"/>
                </a:ext>
              </a:extLst>
            </p:cNvPr>
            <p:cNvSpPr/>
            <p:nvPr/>
          </p:nvSpPr>
          <p:spPr>
            <a:xfrm rot="5400000">
              <a:off x="4870827" y="2491009"/>
              <a:ext cx="436923" cy="62874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0D6763C-33B3-A640-BBDE-45D78A63D714}"/>
                    </a:ext>
                  </a:extLst>
                </p:cNvPr>
                <p:cNvSpPr/>
                <p:nvPr/>
              </p:nvSpPr>
              <p:spPr>
                <a:xfrm>
                  <a:off x="6931509" y="2247755"/>
                  <a:ext cx="4680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TW" sz="18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0D6763C-33B3-A640-BBDE-45D78A63D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9" y="22477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5E52E3-ADDA-A144-BD6A-7EF1DB6F9A5C}"/>
                    </a:ext>
                  </a:extLst>
                </p:cNvPr>
                <p:cNvSpPr/>
                <p:nvPr/>
              </p:nvSpPr>
              <p:spPr>
                <a:xfrm>
                  <a:off x="4399380" y="2556578"/>
                  <a:ext cx="47564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TW" sz="18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5E52E3-ADDA-A144-BD6A-7EF1DB6F9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380" y="2556578"/>
                  <a:ext cx="475643" cy="391261"/>
                </a:xfrm>
                <a:prstGeom prst="rect">
                  <a:avLst/>
                </a:prstGeom>
                <a:blipFill>
                  <a:blip r:embed="rId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7C95C450-7377-FA43-AE9E-62C03712F69D}"/>
                </a:ext>
              </a:extLst>
            </p:cNvPr>
            <p:cNvSpPr/>
            <p:nvPr/>
          </p:nvSpPr>
          <p:spPr>
            <a:xfrm>
              <a:off x="6536510" y="2235410"/>
              <a:ext cx="485477" cy="29096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p:sp>
          <p:nvSpPr>
            <p:cNvPr id="8" name="Curved Right Arrow 7">
              <a:extLst>
                <a:ext uri="{FF2B5EF4-FFF2-40B4-BE49-F238E27FC236}">
                  <a16:creationId xmlns:a16="http://schemas.microsoft.com/office/drawing/2014/main" id="{919B44B1-DDEC-A64B-B925-5397575E3463}"/>
                </a:ext>
              </a:extLst>
            </p:cNvPr>
            <p:cNvSpPr/>
            <p:nvPr/>
          </p:nvSpPr>
          <p:spPr>
            <a:xfrm>
              <a:off x="6201795" y="1042182"/>
              <a:ext cx="420129" cy="57927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A996086-5D84-C241-98C8-9599A4EBBB19}"/>
                    </a:ext>
                  </a:extLst>
                </p:cNvPr>
                <p:cNvSpPr/>
                <p:nvPr/>
              </p:nvSpPr>
              <p:spPr>
                <a:xfrm>
                  <a:off x="6447461" y="694758"/>
                  <a:ext cx="4576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TW" sz="18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A996086-5D84-C241-98C8-9599A4EBBB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7461" y="694758"/>
                  <a:ext cx="45762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橢圓 8">
            <a:extLst>
              <a:ext uri="{FF2B5EF4-FFF2-40B4-BE49-F238E27FC236}">
                <a16:creationId xmlns:a16="http://schemas.microsoft.com/office/drawing/2014/main" id="{BE73FBD3-5EB6-4D74-A315-AFC90B1E8882}"/>
              </a:ext>
            </a:extLst>
          </p:cNvPr>
          <p:cNvSpPr/>
          <p:nvPr/>
        </p:nvSpPr>
        <p:spPr>
          <a:xfrm>
            <a:off x="3213650" y="2305050"/>
            <a:ext cx="404414" cy="421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18CF53-DDA6-407D-9B4A-FCBC6D9933CD}"/>
              </a:ext>
            </a:extLst>
          </p:cNvPr>
          <p:cNvSpPr txBox="1"/>
          <p:nvPr/>
        </p:nvSpPr>
        <p:spPr>
          <a:xfrm>
            <a:off x="2645309" y="2819872"/>
            <a:ext cx="102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Drag constant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67B1627-FB24-4D83-8823-53AE67DDA777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213650" y="2726795"/>
            <a:ext cx="202207" cy="19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1">
            <a:extLst>
              <a:ext uri="{FF2B5EF4-FFF2-40B4-BE49-F238E27FC236}">
                <a16:creationId xmlns:a16="http://schemas.microsoft.com/office/drawing/2014/main" id="{0AB84AC9-D3DB-4840-891C-B9455B44BDC3}"/>
              </a:ext>
            </a:extLst>
          </p:cNvPr>
          <p:cNvGrpSpPr/>
          <p:nvPr/>
        </p:nvGrpSpPr>
        <p:grpSpPr>
          <a:xfrm>
            <a:off x="1130710" y="1067733"/>
            <a:ext cx="6017342" cy="1852448"/>
            <a:chOff x="1130710" y="1067733"/>
            <a:chExt cx="6017342" cy="1852448"/>
          </a:xfrm>
        </p:grpSpPr>
        <p:sp>
          <p:nvSpPr>
            <p:cNvPr id="37" name="橢圓 26">
              <a:extLst>
                <a:ext uri="{FF2B5EF4-FFF2-40B4-BE49-F238E27FC236}">
                  <a16:creationId xmlns:a16="http://schemas.microsoft.com/office/drawing/2014/main" id="{52AD4D5E-398D-D147-ABD3-F204DC6127C9}"/>
                </a:ext>
              </a:extLst>
            </p:cNvPr>
            <p:cNvSpPr/>
            <p:nvPr/>
          </p:nvSpPr>
          <p:spPr>
            <a:xfrm>
              <a:off x="1130710" y="1799303"/>
              <a:ext cx="343348" cy="3048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手繪多邊形: 圖案 28">
              <a:extLst>
                <a:ext uri="{FF2B5EF4-FFF2-40B4-BE49-F238E27FC236}">
                  <a16:creationId xmlns:a16="http://schemas.microsoft.com/office/drawing/2014/main" id="{B5C23FF7-8486-EB4C-86F3-76B3C43EB10C}"/>
                </a:ext>
              </a:extLst>
            </p:cNvPr>
            <p:cNvSpPr/>
            <p:nvPr/>
          </p:nvSpPr>
          <p:spPr>
            <a:xfrm>
              <a:off x="1415845" y="1067733"/>
              <a:ext cx="5732207" cy="1852448"/>
            </a:xfrm>
            <a:custGeom>
              <a:avLst/>
              <a:gdLst>
                <a:gd name="connsiteX0" fmla="*/ 0 w 5732207"/>
                <a:gd name="connsiteY0" fmla="*/ 741402 h 1852448"/>
                <a:gd name="connsiteX1" fmla="*/ 4159045 w 5732207"/>
                <a:gd name="connsiteY1" fmla="*/ 43312 h 1852448"/>
                <a:gd name="connsiteX2" fmla="*/ 5732207 w 5732207"/>
                <a:gd name="connsiteY2" fmla="*/ 1852448 h 185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2207" h="1852448">
                  <a:moveTo>
                    <a:pt x="0" y="741402"/>
                  </a:moveTo>
                  <a:cubicBezTo>
                    <a:pt x="1601838" y="299770"/>
                    <a:pt x="3203677" y="-141862"/>
                    <a:pt x="4159045" y="43312"/>
                  </a:cubicBezTo>
                  <a:cubicBezTo>
                    <a:pt x="5114413" y="228486"/>
                    <a:pt x="5448710" y="1460797"/>
                    <a:pt x="5732207" y="1852448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2">
            <a:extLst>
              <a:ext uri="{FF2B5EF4-FFF2-40B4-BE49-F238E27FC236}">
                <a16:creationId xmlns:a16="http://schemas.microsoft.com/office/drawing/2014/main" id="{0D5E6899-18CC-0941-96C1-87CC4774F433}"/>
              </a:ext>
            </a:extLst>
          </p:cNvPr>
          <p:cNvGrpSpPr/>
          <p:nvPr/>
        </p:nvGrpSpPr>
        <p:grpSpPr>
          <a:xfrm>
            <a:off x="1311436" y="2085651"/>
            <a:ext cx="6475712" cy="2520820"/>
            <a:chOff x="1311436" y="2085651"/>
            <a:chExt cx="6475712" cy="2520820"/>
          </a:xfrm>
        </p:grpSpPr>
        <p:sp>
          <p:nvSpPr>
            <p:cNvPr id="40" name="橢圓 30">
              <a:extLst>
                <a:ext uri="{FF2B5EF4-FFF2-40B4-BE49-F238E27FC236}">
                  <a16:creationId xmlns:a16="http://schemas.microsoft.com/office/drawing/2014/main" id="{E964B01C-5632-8948-9C64-EDC0408EBF37}"/>
                </a:ext>
              </a:extLst>
            </p:cNvPr>
            <p:cNvSpPr/>
            <p:nvPr/>
          </p:nvSpPr>
          <p:spPr>
            <a:xfrm>
              <a:off x="1311436" y="2085651"/>
              <a:ext cx="343348" cy="304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: 圖案 29">
              <a:extLst>
                <a:ext uri="{FF2B5EF4-FFF2-40B4-BE49-F238E27FC236}">
                  <a16:creationId xmlns:a16="http://schemas.microsoft.com/office/drawing/2014/main" id="{E4B48A7A-7236-0740-8B4F-91AD57329489}"/>
                </a:ext>
              </a:extLst>
            </p:cNvPr>
            <p:cNvSpPr/>
            <p:nvPr/>
          </p:nvSpPr>
          <p:spPr>
            <a:xfrm>
              <a:off x="1494503" y="2389239"/>
              <a:ext cx="6292645" cy="2217232"/>
            </a:xfrm>
            <a:custGeom>
              <a:avLst/>
              <a:gdLst>
                <a:gd name="connsiteX0" fmla="*/ 0 w 6292645"/>
                <a:gd name="connsiteY0" fmla="*/ 0 h 2217232"/>
                <a:gd name="connsiteX1" fmla="*/ 3608439 w 6292645"/>
                <a:gd name="connsiteY1" fmla="*/ 2212258 h 2217232"/>
                <a:gd name="connsiteX2" fmla="*/ 6292645 w 6292645"/>
                <a:gd name="connsiteY2" fmla="*/ 481780 h 221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2645" h="2217232">
                  <a:moveTo>
                    <a:pt x="0" y="0"/>
                  </a:moveTo>
                  <a:cubicBezTo>
                    <a:pt x="1279832" y="1065980"/>
                    <a:pt x="2559665" y="2131961"/>
                    <a:pt x="3608439" y="2212258"/>
                  </a:cubicBezTo>
                  <a:cubicBezTo>
                    <a:pt x="4657213" y="2292555"/>
                    <a:pt x="5474929" y="1387167"/>
                    <a:pt x="6292645" y="48178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75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BCCB-ACDD-3A4C-9042-5E63160D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Free Body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99724-FC0C-D74F-A817-3B5C08DAA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E4D847-0FCF-5F4B-944B-18045B87A9F2}"/>
                  </a:ext>
                </a:extLst>
              </p:cNvPr>
              <p:cNvSpPr txBox="1"/>
              <p:nvPr/>
            </p:nvSpPr>
            <p:spPr>
              <a:xfrm>
                <a:off x="6418313" y="3503745"/>
                <a:ext cx="603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E4D847-0FCF-5F4B-944B-18045B87A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13" y="3503745"/>
                <a:ext cx="603994" cy="369332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6848942-58E2-6549-9CF0-45B8905399C3}"/>
                  </a:ext>
                </a:extLst>
              </p:cNvPr>
              <p:cNvSpPr/>
              <p:nvPr/>
            </p:nvSpPr>
            <p:spPr>
              <a:xfrm>
                <a:off x="0" y="1288603"/>
                <a:ext cx="4909026" cy="1977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altLang="zh-TW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2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6848942-58E2-6549-9CF0-45B890539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88603"/>
                <a:ext cx="4909026" cy="1977208"/>
              </a:xfrm>
              <a:prstGeom prst="rect">
                <a:avLst/>
              </a:prstGeom>
              <a:blipFill>
                <a:blip r:embed="rId3"/>
                <a:stretch>
                  <a:fillRect l="-17829" t="-38217" b="-707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AE19A003-D509-E747-A292-DDDB008C1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2000" contrast="-71000"/>
                    </a14:imgEffect>
                  </a14:imgLayer>
                </a14:imgProps>
              </a:ext>
            </a:extLst>
          </a:blip>
          <a:srcRect l="8262" t="17057" r="6195" b="20961"/>
          <a:stretch/>
        </p:blipFill>
        <p:spPr>
          <a:xfrm>
            <a:off x="4871287" y="1243855"/>
            <a:ext cx="4149871" cy="1986485"/>
          </a:xfrm>
          <a:prstGeom prst="rect">
            <a:avLst/>
          </a:prstGeom>
          <a:gradFill>
            <a:gsLst>
              <a:gs pos="25974">
                <a:srgbClr val="FFE3CB">
                  <a:lumMod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57" name="箭號: 弧形左彎 11">
            <a:extLst>
              <a:ext uri="{FF2B5EF4-FFF2-40B4-BE49-F238E27FC236}">
                <a16:creationId xmlns:a16="http://schemas.microsoft.com/office/drawing/2014/main" id="{FCE5CFC6-CE82-B348-A7CD-93BF01BBEF6E}"/>
              </a:ext>
            </a:extLst>
          </p:cNvPr>
          <p:cNvSpPr/>
          <p:nvPr/>
        </p:nvSpPr>
        <p:spPr>
          <a:xfrm>
            <a:off x="5025735" y="1765857"/>
            <a:ext cx="388293" cy="291130"/>
          </a:xfrm>
          <a:prstGeom prst="curvedLef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直線單箭頭接點 22">
            <a:extLst>
              <a:ext uri="{FF2B5EF4-FFF2-40B4-BE49-F238E27FC236}">
                <a16:creationId xmlns:a16="http://schemas.microsoft.com/office/drawing/2014/main" id="{601F15A6-5914-C34C-AA0E-80F70B2AA70D}"/>
              </a:ext>
            </a:extLst>
          </p:cNvPr>
          <p:cNvCxnSpPr>
            <a:cxnSpLocks/>
          </p:cNvCxnSpPr>
          <p:nvPr/>
        </p:nvCxnSpPr>
        <p:spPr>
          <a:xfrm flipV="1">
            <a:off x="5197435" y="1350661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23">
                <a:extLst>
                  <a:ext uri="{FF2B5EF4-FFF2-40B4-BE49-F238E27FC236}">
                    <a16:creationId xmlns:a16="http://schemas.microsoft.com/office/drawing/2014/main" id="{64CD5752-10C6-6243-A05A-40228298580D}"/>
                  </a:ext>
                </a:extLst>
              </p:cNvPr>
              <p:cNvSpPr txBox="1"/>
              <p:nvPr/>
            </p:nvSpPr>
            <p:spPr>
              <a:xfrm>
                <a:off x="5025735" y="893896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文字方塊 23">
                <a:extLst>
                  <a:ext uri="{FF2B5EF4-FFF2-40B4-BE49-F238E27FC236}">
                    <a16:creationId xmlns:a16="http://schemas.microsoft.com/office/drawing/2014/main" id="{64CD5752-10C6-6243-A05A-40228298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735" y="893896"/>
                <a:ext cx="235282" cy="400110"/>
              </a:xfrm>
              <a:prstGeom prst="rect">
                <a:avLst/>
              </a:prstGeom>
              <a:blipFill>
                <a:blip r:embed="rId6"/>
                <a:stretch>
                  <a:fillRect l="-16667" r="-50000" b="-121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24">
                <a:extLst>
                  <a:ext uri="{FF2B5EF4-FFF2-40B4-BE49-F238E27FC236}">
                    <a16:creationId xmlns:a16="http://schemas.microsoft.com/office/drawing/2014/main" id="{9ED2B394-4309-1642-AB67-0FD7652F11E0}"/>
                  </a:ext>
                </a:extLst>
              </p:cNvPr>
              <p:cNvSpPr txBox="1"/>
              <p:nvPr/>
            </p:nvSpPr>
            <p:spPr>
              <a:xfrm>
                <a:off x="5197435" y="1456682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文字方塊 24">
                <a:extLst>
                  <a:ext uri="{FF2B5EF4-FFF2-40B4-BE49-F238E27FC236}">
                    <a16:creationId xmlns:a16="http://schemas.microsoft.com/office/drawing/2014/main" id="{9ED2B394-4309-1642-AB67-0FD7652F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435" y="1456682"/>
                <a:ext cx="288410" cy="400110"/>
              </a:xfrm>
              <a:prstGeom prst="rect">
                <a:avLst/>
              </a:prstGeom>
              <a:blipFill>
                <a:blip r:embed="rId7"/>
                <a:stretch>
                  <a:fillRect r="-291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弧形左彎 11">
            <a:extLst>
              <a:ext uri="{FF2B5EF4-FFF2-40B4-BE49-F238E27FC236}">
                <a16:creationId xmlns:a16="http://schemas.microsoft.com/office/drawing/2014/main" id="{AC126965-EA7C-244F-8497-F8B21795EEB7}"/>
              </a:ext>
            </a:extLst>
          </p:cNvPr>
          <p:cNvSpPr/>
          <p:nvPr/>
        </p:nvSpPr>
        <p:spPr>
          <a:xfrm>
            <a:off x="8314331" y="1816761"/>
            <a:ext cx="388293" cy="291130"/>
          </a:xfrm>
          <a:prstGeom prst="curvedLef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2" name="直線單箭頭接點 22">
            <a:extLst>
              <a:ext uri="{FF2B5EF4-FFF2-40B4-BE49-F238E27FC236}">
                <a16:creationId xmlns:a16="http://schemas.microsoft.com/office/drawing/2014/main" id="{D5A8A031-0AD9-AA43-9860-6955B046479C}"/>
              </a:ext>
            </a:extLst>
          </p:cNvPr>
          <p:cNvCxnSpPr>
            <a:cxnSpLocks/>
          </p:cNvCxnSpPr>
          <p:nvPr/>
        </p:nvCxnSpPr>
        <p:spPr>
          <a:xfrm flipV="1">
            <a:off x="8467807" y="1337832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23">
                <a:extLst>
                  <a:ext uri="{FF2B5EF4-FFF2-40B4-BE49-F238E27FC236}">
                    <a16:creationId xmlns:a16="http://schemas.microsoft.com/office/drawing/2014/main" id="{019BF31C-7DB4-B34A-B4BB-A13D582E784F}"/>
                  </a:ext>
                </a:extLst>
              </p:cNvPr>
              <p:cNvSpPr txBox="1"/>
              <p:nvPr/>
            </p:nvSpPr>
            <p:spPr>
              <a:xfrm>
                <a:off x="8282527" y="874095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文字方塊 23">
                <a:extLst>
                  <a:ext uri="{FF2B5EF4-FFF2-40B4-BE49-F238E27FC236}">
                    <a16:creationId xmlns:a16="http://schemas.microsoft.com/office/drawing/2014/main" id="{019BF31C-7DB4-B34A-B4BB-A13D582E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27" y="874095"/>
                <a:ext cx="235282" cy="400110"/>
              </a:xfrm>
              <a:prstGeom prst="rect">
                <a:avLst/>
              </a:prstGeom>
              <a:blipFill>
                <a:blip r:embed="rId8"/>
                <a:stretch>
                  <a:fillRect l="-10000" r="-40000" b="-125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24">
                <a:extLst>
                  <a:ext uri="{FF2B5EF4-FFF2-40B4-BE49-F238E27FC236}">
                    <a16:creationId xmlns:a16="http://schemas.microsoft.com/office/drawing/2014/main" id="{06BCC77E-8A07-9448-94C3-5B0DC14FA00C}"/>
                  </a:ext>
                </a:extLst>
              </p:cNvPr>
              <p:cNvSpPr txBox="1"/>
              <p:nvPr/>
            </p:nvSpPr>
            <p:spPr>
              <a:xfrm>
                <a:off x="8486031" y="1507586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文字方塊 24">
                <a:extLst>
                  <a:ext uri="{FF2B5EF4-FFF2-40B4-BE49-F238E27FC236}">
                    <a16:creationId xmlns:a16="http://schemas.microsoft.com/office/drawing/2014/main" id="{06BCC77E-8A07-9448-94C3-5B0DC14F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031" y="1507586"/>
                <a:ext cx="288410" cy="400110"/>
              </a:xfrm>
              <a:prstGeom prst="rect">
                <a:avLst/>
              </a:prstGeom>
              <a:blipFill>
                <a:blip r:embed="rId9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箭號: 弧形右彎 16">
            <a:extLst>
              <a:ext uri="{FF2B5EF4-FFF2-40B4-BE49-F238E27FC236}">
                <a16:creationId xmlns:a16="http://schemas.microsoft.com/office/drawing/2014/main" id="{50402A69-2FD3-3D4A-A106-0C26C353904F}"/>
              </a:ext>
            </a:extLst>
          </p:cNvPr>
          <p:cNvSpPr>
            <a:spLocks/>
          </p:cNvSpPr>
          <p:nvPr/>
        </p:nvSpPr>
        <p:spPr>
          <a:xfrm>
            <a:off x="6546652" y="1415804"/>
            <a:ext cx="388800" cy="291600"/>
          </a:xfrm>
          <a:prstGeom prst="curved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直線單箭頭接點 27">
            <a:extLst>
              <a:ext uri="{FF2B5EF4-FFF2-40B4-BE49-F238E27FC236}">
                <a16:creationId xmlns:a16="http://schemas.microsoft.com/office/drawing/2014/main" id="{63CB5F4A-367E-D147-9474-20E3C8874CE0}"/>
              </a:ext>
            </a:extLst>
          </p:cNvPr>
          <p:cNvCxnSpPr>
            <a:cxnSpLocks/>
          </p:cNvCxnSpPr>
          <p:nvPr/>
        </p:nvCxnSpPr>
        <p:spPr>
          <a:xfrm flipV="1">
            <a:off x="6770612" y="973855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28">
                <a:extLst>
                  <a:ext uri="{FF2B5EF4-FFF2-40B4-BE49-F238E27FC236}">
                    <a16:creationId xmlns:a16="http://schemas.microsoft.com/office/drawing/2014/main" id="{CD940ECE-D3B3-0F4C-A584-F1709374DA62}"/>
                  </a:ext>
                </a:extLst>
              </p:cNvPr>
              <p:cNvSpPr txBox="1"/>
              <p:nvPr/>
            </p:nvSpPr>
            <p:spPr>
              <a:xfrm>
                <a:off x="6602669" y="565555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文字方塊 28">
                <a:extLst>
                  <a:ext uri="{FF2B5EF4-FFF2-40B4-BE49-F238E27FC236}">
                    <a16:creationId xmlns:a16="http://schemas.microsoft.com/office/drawing/2014/main" id="{CD940ECE-D3B3-0F4C-A584-F1709374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69" y="565555"/>
                <a:ext cx="235282" cy="400110"/>
              </a:xfrm>
              <a:prstGeom prst="rect">
                <a:avLst/>
              </a:prstGeom>
              <a:blipFill>
                <a:blip r:embed="rId10"/>
                <a:stretch>
                  <a:fillRect l="-10526" r="-52632" b="-125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29">
                <a:extLst>
                  <a:ext uri="{FF2B5EF4-FFF2-40B4-BE49-F238E27FC236}">
                    <a16:creationId xmlns:a16="http://schemas.microsoft.com/office/drawing/2014/main" id="{2884CC54-1FBC-DF42-B9A6-1CE41661BDB3}"/>
                  </a:ext>
                </a:extLst>
              </p:cNvPr>
              <p:cNvSpPr txBox="1"/>
              <p:nvPr/>
            </p:nvSpPr>
            <p:spPr>
              <a:xfrm>
                <a:off x="6918253" y="1243855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文字方塊 29">
                <a:extLst>
                  <a:ext uri="{FF2B5EF4-FFF2-40B4-BE49-F238E27FC236}">
                    <a16:creationId xmlns:a16="http://schemas.microsoft.com/office/drawing/2014/main" id="{2884CC54-1FBC-DF42-B9A6-1CE41661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253" y="1243855"/>
                <a:ext cx="288410" cy="400110"/>
              </a:xfrm>
              <a:prstGeom prst="rect">
                <a:avLst/>
              </a:prstGeom>
              <a:blipFill>
                <a:blip r:embed="rId11"/>
                <a:stretch>
                  <a:fillRect r="-304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號: 弧形右彎 16">
            <a:extLst>
              <a:ext uri="{FF2B5EF4-FFF2-40B4-BE49-F238E27FC236}">
                <a16:creationId xmlns:a16="http://schemas.microsoft.com/office/drawing/2014/main" id="{B560EE49-E6F6-E842-A251-DFAC40562697}"/>
              </a:ext>
            </a:extLst>
          </p:cNvPr>
          <p:cNvSpPr>
            <a:spLocks/>
          </p:cNvSpPr>
          <p:nvPr/>
        </p:nvSpPr>
        <p:spPr>
          <a:xfrm>
            <a:off x="6675265" y="2259910"/>
            <a:ext cx="388800" cy="291600"/>
          </a:xfrm>
          <a:prstGeom prst="curved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直線單箭頭接點 27">
            <a:extLst>
              <a:ext uri="{FF2B5EF4-FFF2-40B4-BE49-F238E27FC236}">
                <a16:creationId xmlns:a16="http://schemas.microsoft.com/office/drawing/2014/main" id="{2A5B4E57-D9FA-8147-AFA9-CEE3E20D55C1}"/>
              </a:ext>
            </a:extLst>
          </p:cNvPr>
          <p:cNvCxnSpPr>
            <a:cxnSpLocks/>
          </p:cNvCxnSpPr>
          <p:nvPr/>
        </p:nvCxnSpPr>
        <p:spPr>
          <a:xfrm flipV="1">
            <a:off x="6899225" y="1817961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28">
                <a:extLst>
                  <a:ext uri="{FF2B5EF4-FFF2-40B4-BE49-F238E27FC236}">
                    <a16:creationId xmlns:a16="http://schemas.microsoft.com/office/drawing/2014/main" id="{27259AA5-1EF1-D248-AB5C-15D92EA66017}"/>
                  </a:ext>
                </a:extLst>
              </p:cNvPr>
              <p:cNvSpPr txBox="1"/>
              <p:nvPr/>
            </p:nvSpPr>
            <p:spPr>
              <a:xfrm>
                <a:off x="6927977" y="1793729"/>
                <a:ext cx="4134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文字方塊 28">
                <a:extLst>
                  <a:ext uri="{FF2B5EF4-FFF2-40B4-BE49-F238E27FC236}">
                    <a16:creationId xmlns:a16="http://schemas.microsoft.com/office/drawing/2014/main" id="{27259AA5-1EF1-D248-AB5C-15D92EA66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977" y="1793729"/>
                <a:ext cx="413451" cy="400110"/>
              </a:xfrm>
              <a:prstGeom prst="rect">
                <a:avLst/>
              </a:prstGeom>
              <a:blipFill>
                <a:blip r:embed="rId12"/>
                <a:stretch>
                  <a:fillRect l="-3030" b="-121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78330F-D32A-D244-9E71-74BA7161FD55}"/>
              </a:ext>
            </a:extLst>
          </p:cNvPr>
          <p:cNvCxnSpPr/>
          <p:nvPr/>
        </p:nvCxnSpPr>
        <p:spPr>
          <a:xfrm flipH="1">
            <a:off x="5840814" y="2153124"/>
            <a:ext cx="864972" cy="36000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4ECD00-98CA-B94A-B0B3-6FB429017771}"/>
              </a:ext>
            </a:extLst>
          </p:cNvPr>
          <p:cNvCxnSpPr>
            <a:cxnSpLocks/>
          </p:cNvCxnSpPr>
          <p:nvPr/>
        </p:nvCxnSpPr>
        <p:spPr>
          <a:xfrm>
            <a:off x="6705786" y="2153124"/>
            <a:ext cx="679622" cy="418586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FDBB84A-2E03-2443-B8E7-7E89AB288F71}"/>
                  </a:ext>
                </a:extLst>
              </p:cNvPr>
              <p:cNvSpPr txBox="1"/>
              <p:nvPr/>
            </p:nvSpPr>
            <p:spPr>
              <a:xfrm>
                <a:off x="5587322" y="2449549"/>
                <a:ext cx="39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FDBB84A-2E03-2443-B8E7-7E89AB288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22" y="2449549"/>
                <a:ext cx="3939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58BD73-19F8-3B42-B029-C99255E06F02}"/>
                  </a:ext>
                </a:extLst>
              </p:cNvPr>
              <p:cNvSpPr txBox="1"/>
              <p:nvPr/>
            </p:nvSpPr>
            <p:spPr>
              <a:xfrm>
                <a:off x="7003994" y="2468588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58BD73-19F8-3B42-B029-C99255E06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94" y="2468588"/>
                <a:ext cx="36261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B74581B-0FE5-2F48-89C9-556EEC793D6C}"/>
                  </a:ext>
                </a:extLst>
              </p:cNvPr>
              <p:cNvSpPr txBox="1"/>
              <p:nvPr/>
            </p:nvSpPr>
            <p:spPr>
              <a:xfrm>
                <a:off x="6294812" y="1161345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B74581B-0FE5-2F48-89C9-556EEC79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12" y="1161345"/>
                <a:ext cx="362618" cy="369332"/>
              </a:xfrm>
              <a:prstGeom prst="rect">
                <a:avLst/>
              </a:prstGeom>
              <a:blipFill>
                <a:blip r:embed="rId15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123332-5F98-FE49-BE6C-D9658D5B0483}"/>
              </a:ext>
            </a:extLst>
          </p:cNvPr>
          <p:cNvCxnSpPr>
            <a:cxnSpLocks/>
          </p:cNvCxnSpPr>
          <p:nvPr/>
        </p:nvCxnSpPr>
        <p:spPr>
          <a:xfrm flipV="1">
            <a:off x="6705786" y="1151602"/>
            <a:ext cx="0" cy="100585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Down Arrow 77">
            <a:extLst>
              <a:ext uri="{FF2B5EF4-FFF2-40B4-BE49-F238E27FC236}">
                <a16:creationId xmlns:a16="http://schemas.microsoft.com/office/drawing/2014/main" id="{6593E385-67E2-7345-8A6A-18A38DB4AFE6}"/>
              </a:ext>
            </a:extLst>
          </p:cNvPr>
          <p:cNvSpPr/>
          <p:nvPr/>
        </p:nvSpPr>
        <p:spPr>
          <a:xfrm>
            <a:off x="6434164" y="2529002"/>
            <a:ext cx="611433" cy="99323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FF0000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8E94AFD-A43A-1740-A700-41C2CBBE10F6}"/>
              </a:ext>
            </a:extLst>
          </p:cNvPr>
          <p:cNvGrpSpPr/>
          <p:nvPr/>
        </p:nvGrpSpPr>
        <p:grpSpPr>
          <a:xfrm>
            <a:off x="7519266" y="3228096"/>
            <a:ext cx="1554406" cy="1350294"/>
            <a:chOff x="6777932" y="3706523"/>
            <a:chExt cx="1554406" cy="135029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0DF6D51-FE7E-2B42-96B1-31432D22818C}"/>
                </a:ext>
              </a:extLst>
            </p:cNvPr>
            <p:cNvCxnSpPr/>
            <p:nvPr/>
          </p:nvCxnSpPr>
          <p:spPr>
            <a:xfrm>
              <a:off x="7117492" y="4782065"/>
              <a:ext cx="9000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0488F55-6874-4D4B-AE02-C7646EFCB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176584"/>
              <a:ext cx="469557" cy="60548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FD8A449-24B9-7E4A-B777-E2DAA596E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003589"/>
              <a:ext cx="0" cy="778476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409D52D-C940-2647-946D-7BDEA629BDFD}"/>
                    </a:ext>
                  </a:extLst>
                </p:cNvPr>
                <p:cNvSpPr txBox="1"/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409D52D-C940-2647-946D-7BDEA629B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99E704C-8E63-B648-A958-C2AA608231C1}"/>
                    </a:ext>
                  </a:extLst>
                </p:cNvPr>
                <p:cNvSpPr txBox="1"/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  <a:p>
                  <a:endParaRPr lang="en-TW" sz="20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99E704C-8E63-B648-A958-C2AA60823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AF76423-7730-844B-AF9F-DE1A08AC6711}"/>
                    </a:ext>
                  </a:extLst>
                </p:cNvPr>
                <p:cNvSpPr txBox="1"/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AF76423-7730-844B-AF9F-DE1A08AC6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856F3F3-A068-BE43-9E50-E4BA8CDE3B02}"/>
              </a:ext>
            </a:extLst>
          </p:cNvPr>
          <p:cNvSpPr txBox="1"/>
          <p:nvPr/>
        </p:nvSpPr>
        <p:spPr>
          <a:xfrm>
            <a:off x="7519266" y="4303638"/>
            <a:ext cx="80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Inertial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29">
                <a:extLst>
                  <a:ext uri="{FF2B5EF4-FFF2-40B4-BE49-F238E27FC236}">
                    <a16:creationId xmlns:a16="http://schemas.microsoft.com/office/drawing/2014/main" id="{6E63DFE2-BC24-0844-B16C-A66D857F2C0B}"/>
                  </a:ext>
                </a:extLst>
              </p:cNvPr>
              <p:cNvSpPr txBox="1"/>
              <p:nvPr/>
            </p:nvSpPr>
            <p:spPr>
              <a:xfrm>
                <a:off x="6335135" y="2223928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文字方塊 29">
                <a:extLst>
                  <a:ext uri="{FF2B5EF4-FFF2-40B4-BE49-F238E27FC236}">
                    <a16:creationId xmlns:a16="http://schemas.microsoft.com/office/drawing/2014/main" id="{6E63DFE2-BC24-0844-B16C-A66D857F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135" y="2223928"/>
                <a:ext cx="288410" cy="400110"/>
              </a:xfrm>
              <a:prstGeom prst="rect">
                <a:avLst/>
              </a:prstGeom>
              <a:blipFill>
                <a:blip r:embed="rId19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6B22A24F-7933-6041-8E26-0C432AB34C42}"/>
              </a:ext>
            </a:extLst>
          </p:cNvPr>
          <p:cNvSpPr/>
          <p:nvPr/>
        </p:nvSpPr>
        <p:spPr>
          <a:xfrm>
            <a:off x="1874271" y="1255326"/>
            <a:ext cx="346955" cy="813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6E0245-E8AB-1246-B947-C00B4DA38A48}"/>
              </a:ext>
            </a:extLst>
          </p:cNvPr>
          <p:cNvSpPr/>
          <p:nvPr/>
        </p:nvSpPr>
        <p:spPr>
          <a:xfrm>
            <a:off x="1394921" y="2024829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body frame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817FE-45FE-DE4F-927B-C7BBC4529660}"/>
              </a:ext>
            </a:extLst>
          </p:cNvPr>
          <p:cNvSpPr/>
          <p:nvPr/>
        </p:nvSpPr>
        <p:spPr>
          <a:xfrm>
            <a:off x="295779" y="2024829"/>
            <a:ext cx="1226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W" dirty="0"/>
              <a:t>inertial frame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0BB6A7-D817-3246-8472-36DFF039C24F}"/>
              </a:ext>
            </a:extLst>
          </p:cNvPr>
          <p:cNvSpPr txBox="1"/>
          <p:nvPr/>
        </p:nvSpPr>
        <p:spPr>
          <a:xfrm>
            <a:off x="2112574" y="1556934"/>
            <a:ext cx="27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(Described in the inertial frame)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C4C8FC-0460-BE44-ACD3-2E37200EFE55}"/>
              </a:ext>
            </a:extLst>
          </p:cNvPr>
          <p:cNvSpPr txBox="1"/>
          <p:nvPr/>
        </p:nvSpPr>
        <p:spPr>
          <a:xfrm>
            <a:off x="2112574" y="2591248"/>
            <a:ext cx="27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(Described in the body frame)</a:t>
            </a:r>
          </a:p>
        </p:txBody>
      </p:sp>
    </p:spTree>
    <p:extLst>
      <p:ext uri="{BB962C8B-B14F-4D97-AF65-F5344CB8AC3E}">
        <p14:creationId xmlns:p14="http://schemas.microsoft.com/office/powerpoint/2010/main" val="3878718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7E03BA62-BF8E-42AB-A4DB-E7AC7C68EEA3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3" name="Google Shape;125;p27">
            <a:extLst>
              <a:ext uri="{FF2B5EF4-FFF2-40B4-BE49-F238E27FC236}">
                <a16:creationId xmlns:a16="http://schemas.microsoft.com/office/drawing/2014/main" id="{CDF81D82-429C-4472-A59F-1D5B460AAF16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Equation of Motion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6F1AC7-B58F-FF47-87DA-111F924587E6}"/>
                  </a:ext>
                </a:extLst>
              </p:cNvPr>
              <p:cNvSpPr/>
              <p:nvPr/>
            </p:nvSpPr>
            <p:spPr>
              <a:xfrm>
                <a:off x="370466" y="856073"/>
                <a:ext cx="2277098" cy="1510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acc>
                            <m:accPr>
                              <m:chr m:val="̇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6F1AC7-B58F-FF47-87DA-111F92458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6" y="856073"/>
                <a:ext cx="2277098" cy="1510413"/>
              </a:xfrm>
              <a:prstGeom prst="rect">
                <a:avLst/>
              </a:prstGeom>
              <a:blipFill>
                <a:blip r:embed="rId2"/>
                <a:stretch>
                  <a:fillRect l="-33889" t="-57500" b="-8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7F6F579-FF73-3D47-9FA5-A85C054A6CC5}"/>
              </a:ext>
            </a:extLst>
          </p:cNvPr>
          <p:cNvGrpSpPr/>
          <p:nvPr/>
        </p:nvGrpSpPr>
        <p:grpSpPr>
          <a:xfrm>
            <a:off x="6687423" y="3706523"/>
            <a:ext cx="1554406" cy="1350294"/>
            <a:chOff x="6777932" y="3706523"/>
            <a:chExt cx="1554406" cy="13502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9A55234-90A2-7E49-BCA6-4056200086FD}"/>
                </a:ext>
              </a:extLst>
            </p:cNvPr>
            <p:cNvCxnSpPr/>
            <p:nvPr/>
          </p:nvCxnSpPr>
          <p:spPr>
            <a:xfrm>
              <a:off x="7117492" y="4782065"/>
              <a:ext cx="9000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033CA6E-B7E0-DD4B-85EF-BC99A25D4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176584"/>
              <a:ext cx="469557" cy="60548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F3A2FA4-3BCC-EC4F-8E0A-BE058E288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92" y="4003589"/>
              <a:ext cx="0" cy="778476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67D54D3-DAB6-4344-A271-8637A41BA4A8}"/>
                    </a:ext>
                  </a:extLst>
                </p:cNvPr>
                <p:cNvSpPr txBox="1"/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67D54D3-DAB6-4344-A271-8637A41BA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932" y="3706523"/>
                  <a:ext cx="36261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0B5FFAD-E484-C340-B63F-B2D4BF80BC25}"/>
                    </a:ext>
                  </a:extLst>
                </p:cNvPr>
                <p:cNvSpPr txBox="1"/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  <a:p>
                  <a:endParaRPr lang="en-TW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0B5FFAD-E484-C340-B63F-B2D4BF80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744" y="3789043"/>
                  <a:ext cx="362618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FF1AFD9-6021-974A-A552-B0D550E30699}"/>
                    </a:ext>
                  </a:extLst>
                </p:cNvPr>
                <p:cNvSpPr txBox="1"/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TW" sz="2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FF1AFD9-6021-974A-A552-B0D550E30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720" y="4656707"/>
                  <a:ext cx="362618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DF0B16F-187C-2A48-A787-B6B1173A6203}"/>
              </a:ext>
            </a:extLst>
          </p:cNvPr>
          <p:cNvSpPr txBox="1"/>
          <p:nvPr/>
        </p:nvSpPr>
        <p:spPr>
          <a:xfrm>
            <a:off x="6328190" y="4794633"/>
            <a:ext cx="132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Inertial frame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EC32B9F-2BB5-0B47-97F2-300CC1C7D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6000" contrast="-70000"/>
                    </a14:imgEffect>
                  </a14:imgLayer>
                </a14:imgProps>
              </a:ext>
            </a:extLst>
          </a:blip>
          <a:srcRect l="8262" t="17057" r="6195" b="20961"/>
          <a:stretch/>
        </p:blipFill>
        <p:spPr>
          <a:xfrm rot="20002665">
            <a:off x="4371843" y="1122664"/>
            <a:ext cx="4149871" cy="1986485"/>
          </a:xfrm>
          <a:prstGeom prst="rect">
            <a:avLst/>
          </a:prstGeom>
          <a:gradFill>
            <a:gsLst>
              <a:gs pos="25974">
                <a:srgbClr val="FFE3CB">
                  <a:lumMod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72" name="箭號: 弧形左彎 11">
            <a:extLst>
              <a:ext uri="{FF2B5EF4-FFF2-40B4-BE49-F238E27FC236}">
                <a16:creationId xmlns:a16="http://schemas.microsoft.com/office/drawing/2014/main" id="{A84AE758-D924-AA4C-A1B3-6EC72EF1E8DC}"/>
              </a:ext>
            </a:extLst>
          </p:cNvPr>
          <p:cNvSpPr/>
          <p:nvPr/>
        </p:nvSpPr>
        <p:spPr>
          <a:xfrm rot="20002665">
            <a:off x="4563380" y="2452779"/>
            <a:ext cx="388293" cy="291130"/>
          </a:xfrm>
          <a:prstGeom prst="curvedLef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直線單箭頭接點 22">
            <a:extLst>
              <a:ext uri="{FF2B5EF4-FFF2-40B4-BE49-F238E27FC236}">
                <a16:creationId xmlns:a16="http://schemas.microsoft.com/office/drawing/2014/main" id="{6239E01A-1814-2641-B49C-0E47FD3955E7}"/>
              </a:ext>
            </a:extLst>
          </p:cNvPr>
          <p:cNvCxnSpPr>
            <a:cxnSpLocks/>
          </p:cNvCxnSpPr>
          <p:nvPr/>
        </p:nvCxnSpPr>
        <p:spPr>
          <a:xfrm rot="20002665" flipV="1">
            <a:off x="4607168" y="2078468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23">
                <a:extLst>
                  <a:ext uri="{FF2B5EF4-FFF2-40B4-BE49-F238E27FC236}">
                    <a16:creationId xmlns:a16="http://schemas.microsoft.com/office/drawing/2014/main" id="{06D38373-F604-0F44-8A6C-C4135D7808E1}"/>
                  </a:ext>
                </a:extLst>
              </p:cNvPr>
              <p:cNvSpPr txBox="1"/>
              <p:nvPr/>
            </p:nvSpPr>
            <p:spPr>
              <a:xfrm rot="20002665">
                <a:off x="4205177" y="1701768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文字方塊 23">
                <a:extLst>
                  <a:ext uri="{FF2B5EF4-FFF2-40B4-BE49-F238E27FC236}">
                    <a16:creationId xmlns:a16="http://schemas.microsoft.com/office/drawing/2014/main" id="{06D38373-F604-0F44-8A6C-C4135D780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4205177" y="1701768"/>
                <a:ext cx="235282" cy="400110"/>
              </a:xfrm>
              <a:prstGeom prst="rect">
                <a:avLst/>
              </a:prstGeom>
              <a:blipFill>
                <a:blip r:embed="rId8"/>
                <a:stretch>
                  <a:fillRect r="-28125" b="-108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24">
                <a:extLst>
                  <a:ext uri="{FF2B5EF4-FFF2-40B4-BE49-F238E27FC236}">
                    <a16:creationId xmlns:a16="http://schemas.microsoft.com/office/drawing/2014/main" id="{19D87FF6-54B9-CA45-A0D8-23909836F3D6}"/>
                  </a:ext>
                </a:extLst>
              </p:cNvPr>
              <p:cNvSpPr txBox="1"/>
              <p:nvPr/>
            </p:nvSpPr>
            <p:spPr>
              <a:xfrm rot="20002665">
                <a:off x="4608045" y="2116045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文字方塊 24">
                <a:extLst>
                  <a:ext uri="{FF2B5EF4-FFF2-40B4-BE49-F238E27FC236}">
                    <a16:creationId xmlns:a16="http://schemas.microsoft.com/office/drawing/2014/main" id="{19D87FF6-54B9-CA45-A0D8-23909836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4608045" y="2116045"/>
                <a:ext cx="288410" cy="400110"/>
              </a:xfrm>
              <a:prstGeom prst="rect">
                <a:avLst/>
              </a:prstGeom>
              <a:blipFill>
                <a:blip r:embed="rId9"/>
                <a:stretch>
                  <a:fillRect r="-1714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弧形左彎 11">
            <a:extLst>
              <a:ext uri="{FF2B5EF4-FFF2-40B4-BE49-F238E27FC236}">
                <a16:creationId xmlns:a16="http://schemas.microsoft.com/office/drawing/2014/main" id="{4D97FC48-A333-A347-93E5-E178C6108F65}"/>
              </a:ext>
            </a:extLst>
          </p:cNvPr>
          <p:cNvSpPr/>
          <p:nvPr/>
        </p:nvSpPr>
        <p:spPr>
          <a:xfrm rot="20002665">
            <a:off x="7526131" y="1024645"/>
            <a:ext cx="388293" cy="291130"/>
          </a:xfrm>
          <a:prstGeom prst="curvedLef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8" name="直線單箭頭接點 22">
            <a:extLst>
              <a:ext uri="{FF2B5EF4-FFF2-40B4-BE49-F238E27FC236}">
                <a16:creationId xmlns:a16="http://schemas.microsoft.com/office/drawing/2014/main" id="{FFD7938E-A576-6849-83D7-EFD1A4035FE4}"/>
              </a:ext>
            </a:extLst>
          </p:cNvPr>
          <p:cNvCxnSpPr>
            <a:cxnSpLocks/>
          </p:cNvCxnSpPr>
          <p:nvPr/>
        </p:nvCxnSpPr>
        <p:spPr>
          <a:xfrm rot="20002665" flipV="1">
            <a:off x="7525067" y="601524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23">
                <a:extLst>
                  <a:ext uri="{FF2B5EF4-FFF2-40B4-BE49-F238E27FC236}">
                    <a16:creationId xmlns:a16="http://schemas.microsoft.com/office/drawing/2014/main" id="{A6F66177-2688-9C42-80F2-03C1F3AF9BFC}"/>
                  </a:ext>
                </a:extLst>
              </p:cNvPr>
              <p:cNvSpPr txBox="1"/>
              <p:nvPr/>
            </p:nvSpPr>
            <p:spPr>
              <a:xfrm rot="20002665">
                <a:off x="7107812" y="224678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文字方塊 23">
                <a:extLst>
                  <a:ext uri="{FF2B5EF4-FFF2-40B4-BE49-F238E27FC236}">
                    <a16:creationId xmlns:a16="http://schemas.microsoft.com/office/drawing/2014/main" id="{A6F66177-2688-9C42-80F2-03C1F3AF9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7107812" y="224678"/>
                <a:ext cx="235282" cy="400110"/>
              </a:xfrm>
              <a:prstGeom prst="rect">
                <a:avLst/>
              </a:prstGeom>
              <a:blipFill>
                <a:blip r:embed="rId10"/>
                <a:stretch>
                  <a:fillRect r="-32258" b="-1351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24">
                <a:extLst>
                  <a:ext uri="{FF2B5EF4-FFF2-40B4-BE49-F238E27FC236}">
                    <a16:creationId xmlns:a16="http://schemas.microsoft.com/office/drawing/2014/main" id="{4FE36B2C-55C4-E74C-9666-3064455FDA09}"/>
                  </a:ext>
                </a:extLst>
              </p:cNvPr>
              <p:cNvSpPr txBox="1"/>
              <p:nvPr/>
            </p:nvSpPr>
            <p:spPr>
              <a:xfrm rot="20002665">
                <a:off x="7570796" y="687911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2" name="文字方塊 24">
                <a:extLst>
                  <a:ext uri="{FF2B5EF4-FFF2-40B4-BE49-F238E27FC236}">
                    <a16:creationId xmlns:a16="http://schemas.microsoft.com/office/drawing/2014/main" id="{4FE36B2C-55C4-E74C-9666-3064455F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7570796" y="687911"/>
                <a:ext cx="288410" cy="400110"/>
              </a:xfrm>
              <a:prstGeom prst="rect">
                <a:avLst/>
              </a:prstGeom>
              <a:blipFill>
                <a:blip r:embed="rId1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箭號: 弧形右彎 16">
            <a:extLst>
              <a:ext uri="{FF2B5EF4-FFF2-40B4-BE49-F238E27FC236}">
                <a16:creationId xmlns:a16="http://schemas.microsoft.com/office/drawing/2014/main" id="{9C28B206-A2C2-474A-B684-BFCD6ABDCBB4}"/>
              </a:ext>
            </a:extLst>
          </p:cNvPr>
          <p:cNvSpPr>
            <a:spLocks/>
          </p:cNvSpPr>
          <p:nvPr/>
        </p:nvSpPr>
        <p:spPr>
          <a:xfrm rot="20002665">
            <a:off x="5766267" y="1458167"/>
            <a:ext cx="388800" cy="291600"/>
          </a:xfrm>
          <a:prstGeom prst="curved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4" name="直線單箭頭接點 27">
            <a:extLst>
              <a:ext uri="{FF2B5EF4-FFF2-40B4-BE49-F238E27FC236}">
                <a16:creationId xmlns:a16="http://schemas.microsoft.com/office/drawing/2014/main" id="{39AE6112-7A2A-3649-8D4A-5040FB09A294}"/>
              </a:ext>
            </a:extLst>
          </p:cNvPr>
          <p:cNvCxnSpPr>
            <a:cxnSpLocks/>
          </p:cNvCxnSpPr>
          <p:nvPr/>
        </p:nvCxnSpPr>
        <p:spPr>
          <a:xfrm rot="20002665" flipV="1">
            <a:off x="5844708" y="1036660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28">
                <a:extLst>
                  <a:ext uri="{FF2B5EF4-FFF2-40B4-BE49-F238E27FC236}">
                    <a16:creationId xmlns:a16="http://schemas.microsoft.com/office/drawing/2014/main" id="{580A3C43-5BC9-6F4A-9F00-7CF27D3F8B1B}"/>
                  </a:ext>
                </a:extLst>
              </p:cNvPr>
              <p:cNvSpPr txBox="1"/>
              <p:nvPr/>
            </p:nvSpPr>
            <p:spPr>
              <a:xfrm rot="20002665">
                <a:off x="5467794" y="701604"/>
                <a:ext cx="235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5" name="文字方塊 28">
                <a:extLst>
                  <a:ext uri="{FF2B5EF4-FFF2-40B4-BE49-F238E27FC236}">
                    <a16:creationId xmlns:a16="http://schemas.microsoft.com/office/drawing/2014/main" id="{580A3C43-5BC9-6F4A-9F00-7CF27D3F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5467794" y="701604"/>
                <a:ext cx="235282" cy="400110"/>
              </a:xfrm>
              <a:prstGeom prst="rect">
                <a:avLst/>
              </a:prstGeom>
              <a:blipFill>
                <a:blip r:embed="rId12"/>
                <a:stretch>
                  <a:fillRect r="-32258" b="-1351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29">
                <a:extLst>
                  <a:ext uri="{FF2B5EF4-FFF2-40B4-BE49-F238E27FC236}">
                    <a16:creationId xmlns:a16="http://schemas.microsoft.com/office/drawing/2014/main" id="{D0BE0CD9-9282-944E-8E76-2AA48764EAFE}"/>
                  </a:ext>
                </a:extLst>
              </p:cNvPr>
              <p:cNvSpPr txBox="1"/>
              <p:nvPr/>
            </p:nvSpPr>
            <p:spPr>
              <a:xfrm rot="20002665">
                <a:off x="6051054" y="1154672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文字方塊 29">
                <a:extLst>
                  <a:ext uri="{FF2B5EF4-FFF2-40B4-BE49-F238E27FC236}">
                    <a16:creationId xmlns:a16="http://schemas.microsoft.com/office/drawing/2014/main" id="{D0BE0CD9-9282-944E-8E76-2AA48764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6051054" y="1154672"/>
                <a:ext cx="288410" cy="400110"/>
              </a:xfrm>
              <a:prstGeom prst="rect">
                <a:avLst/>
              </a:prstGeom>
              <a:blipFill>
                <a:blip r:embed="rId13"/>
                <a:stretch>
                  <a:fillRect r="-1714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弧形右彎 16">
            <a:extLst>
              <a:ext uri="{FF2B5EF4-FFF2-40B4-BE49-F238E27FC236}">
                <a16:creationId xmlns:a16="http://schemas.microsoft.com/office/drawing/2014/main" id="{68B7BCFA-0C5E-9146-9B3E-1166E33F4E62}"/>
              </a:ext>
            </a:extLst>
          </p:cNvPr>
          <p:cNvSpPr>
            <a:spLocks/>
          </p:cNvSpPr>
          <p:nvPr/>
        </p:nvSpPr>
        <p:spPr>
          <a:xfrm rot="20002665">
            <a:off x="6259494" y="2155149"/>
            <a:ext cx="388800" cy="291600"/>
          </a:xfrm>
          <a:prstGeom prst="curved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8" name="直線單箭頭接點 27">
            <a:extLst>
              <a:ext uri="{FF2B5EF4-FFF2-40B4-BE49-F238E27FC236}">
                <a16:creationId xmlns:a16="http://schemas.microsoft.com/office/drawing/2014/main" id="{59EEDAF0-7F01-7A43-A3D7-E3BDF2EE026E}"/>
              </a:ext>
            </a:extLst>
          </p:cNvPr>
          <p:cNvCxnSpPr>
            <a:cxnSpLocks/>
          </p:cNvCxnSpPr>
          <p:nvPr/>
        </p:nvCxnSpPr>
        <p:spPr>
          <a:xfrm rot="20002665" flipV="1">
            <a:off x="6337935" y="1733642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28">
                <a:extLst>
                  <a:ext uri="{FF2B5EF4-FFF2-40B4-BE49-F238E27FC236}">
                    <a16:creationId xmlns:a16="http://schemas.microsoft.com/office/drawing/2014/main" id="{2E5E5FA4-BE64-6C49-A394-DFA7DE96D9D6}"/>
                  </a:ext>
                </a:extLst>
              </p:cNvPr>
              <p:cNvSpPr txBox="1"/>
              <p:nvPr/>
            </p:nvSpPr>
            <p:spPr>
              <a:xfrm rot="20002665">
                <a:off x="6299520" y="1613875"/>
                <a:ext cx="4134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文字方塊 28">
                <a:extLst>
                  <a:ext uri="{FF2B5EF4-FFF2-40B4-BE49-F238E27FC236}">
                    <a16:creationId xmlns:a16="http://schemas.microsoft.com/office/drawing/2014/main" id="{2E5E5FA4-BE64-6C49-A394-DFA7DE96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6299520" y="1613875"/>
                <a:ext cx="413451" cy="400110"/>
              </a:xfrm>
              <a:prstGeom prst="rect">
                <a:avLst/>
              </a:prstGeom>
              <a:blipFill>
                <a:blip r:embed="rId1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649649-AE44-0740-B561-4932D743688C}"/>
              </a:ext>
            </a:extLst>
          </p:cNvPr>
          <p:cNvCxnSpPr/>
          <p:nvPr/>
        </p:nvCxnSpPr>
        <p:spPr>
          <a:xfrm rot="20002665" flipH="1">
            <a:off x="5455743" y="2323294"/>
            <a:ext cx="864972" cy="36000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CC3EC4-F173-9447-9097-B8151FA173DE}"/>
              </a:ext>
            </a:extLst>
          </p:cNvPr>
          <p:cNvCxnSpPr>
            <a:cxnSpLocks/>
          </p:cNvCxnSpPr>
          <p:nvPr/>
        </p:nvCxnSpPr>
        <p:spPr>
          <a:xfrm rot="20002665">
            <a:off x="6251963" y="1974117"/>
            <a:ext cx="679622" cy="418586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A1E4DB-753D-7746-B533-2A65C8D64694}"/>
                  </a:ext>
                </a:extLst>
              </p:cNvPr>
              <p:cNvSpPr txBox="1"/>
              <p:nvPr/>
            </p:nvSpPr>
            <p:spPr>
              <a:xfrm rot="20002665">
                <a:off x="5389016" y="2806922"/>
                <a:ext cx="39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A1E4DB-753D-7746-B533-2A65C8D64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5389016" y="2806922"/>
                <a:ext cx="3939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8C7474-7F03-4943-9651-E69336A8C35E}"/>
                  </a:ext>
                </a:extLst>
              </p:cNvPr>
              <p:cNvSpPr txBox="1"/>
              <p:nvPr/>
            </p:nvSpPr>
            <p:spPr>
              <a:xfrm rot="20002665">
                <a:off x="6665685" y="2196143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8C7474-7F03-4943-9651-E69336A8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6665685" y="2196143"/>
                <a:ext cx="3626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454D-58B6-5548-981A-A7313B2C4F55}"/>
                  </a:ext>
                </a:extLst>
              </p:cNvPr>
              <p:cNvSpPr txBox="1"/>
              <p:nvPr/>
            </p:nvSpPr>
            <p:spPr>
              <a:xfrm rot="20002665">
                <a:off x="5445907" y="1345283"/>
                <a:ext cx="362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9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solidFill>
                    <a:srgbClr val="FF9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454D-58B6-5548-981A-A7313B2C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5445907" y="1345283"/>
                <a:ext cx="362618" cy="369332"/>
              </a:xfrm>
              <a:prstGeom prst="rect">
                <a:avLst/>
              </a:prstGeom>
              <a:blipFill>
                <a:blip r:embed="rId17"/>
                <a:stretch>
                  <a:fillRect r="-25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86B1205-C702-C941-A879-AC9696CF058B}"/>
              </a:ext>
            </a:extLst>
          </p:cNvPr>
          <p:cNvCxnSpPr>
            <a:cxnSpLocks/>
          </p:cNvCxnSpPr>
          <p:nvPr/>
        </p:nvCxnSpPr>
        <p:spPr>
          <a:xfrm rot="20002665" flipV="1">
            <a:off x="5970780" y="1199916"/>
            <a:ext cx="0" cy="1005850"/>
          </a:xfrm>
          <a:prstGeom prst="straightConnector1">
            <a:avLst/>
          </a:prstGeom>
          <a:ln w="31750">
            <a:solidFill>
              <a:srgbClr val="FF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29">
                <a:extLst>
                  <a:ext uri="{FF2B5EF4-FFF2-40B4-BE49-F238E27FC236}">
                    <a16:creationId xmlns:a16="http://schemas.microsoft.com/office/drawing/2014/main" id="{40DB9980-CE36-C844-ADC8-1E5AB781FEDF}"/>
                  </a:ext>
                </a:extLst>
              </p:cNvPr>
              <p:cNvSpPr txBox="1"/>
              <p:nvPr/>
            </p:nvSpPr>
            <p:spPr>
              <a:xfrm rot="20002665">
                <a:off x="5968935" y="2292137"/>
                <a:ext cx="288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文字方塊 29">
                <a:extLst>
                  <a:ext uri="{FF2B5EF4-FFF2-40B4-BE49-F238E27FC236}">
                    <a16:creationId xmlns:a16="http://schemas.microsoft.com/office/drawing/2014/main" id="{40DB9980-CE36-C844-ADC8-1E5AB781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02665">
                <a:off x="5968935" y="2292137"/>
                <a:ext cx="288410" cy="400110"/>
              </a:xfrm>
              <a:prstGeom prst="rect">
                <a:avLst/>
              </a:prstGeom>
              <a:blipFill>
                <a:blip r:embed="rId18"/>
                <a:stretch>
                  <a:fillRect r="-1714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Curved Left Arrow 97">
            <a:extLst>
              <a:ext uri="{FF2B5EF4-FFF2-40B4-BE49-F238E27FC236}">
                <a16:creationId xmlns:a16="http://schemas.microsoft.com/office/drawing/2014/main" id="{3BB79E01-0A5E-6142-98B1-0E9052DBAA76}"/>
              </a:ext>
            </a:extLst>
          </p:cNvPr>
          <p:cNvSpPr/>
          <p:nvPr/>
        </p:nvSpPr>
        <p:spPr>
          <a:xfrm rot="20011357" flipH="1">
            <a:off x="5542221" y="1799335"/>
            <a:ext cx="564730" cy="514203"/>
          </a:xfrm>
          <a:prstGeom prst="curvedLeftArrow">
            <a:avLst>
              <a:gd name="adj1" fmla="val 25000"/>
              <a:gd name="adj2" fmla="val 5030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0" name="Curved Up Arrow 99">
            <a:extLst>
              <a:ext uri="{FF2B5EF4-FFF2-40B4-BE49-F238E27FC236}">
                <a16:creationId xmlns:a16="http://schemas.microsoft.com/office/drawing/2014/main" id="{26DD641D-28C2-A347-ABF0-4E627636B218}"/>
              </a:ext>
            </a:extLst>
          </p:cNvPr>
          <p:cNvSpPr/>
          <p:nvPr/>
        </p:nvSpPr>
        <p:spPr>
          <a:xfrm rot="9211357">
            <a:off x="5282485" y="2439412"/>
            <a:ext cx="617231" cy="4369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3" name="Curved Up Arrow 102">
            <a:extLst>
              <a:ext uri="{FF2B5EF4-FFF2-40B4-BE49-F238E27FC236}">
                <a16:creationId xmlns:a16="http://schemas.microsoft.com/office/drawing/2014/main" id="{F6F7E625-0A36-544B-9587-3F01940AA83A}"/>
              </a:ext>
            </a:extLst>
          </p:cNvPr>
          <p:cNvSpPr/>
          <p:nvPr/>
        </p:nvSpPr>
        <p:spPr>
          <a:xfrm rot="9211357">
            <a:off x="6470200" y="1914250"/>
            <a:ext cx="617231" cy="4369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BFC7DA0-E665-034B-984B-CB651A0047C4}"/>
                  </a:ext>
                </a:extLst>
              </p:cNvPr>
              <p:cNvSpPr/>
              <p:nvPr/>
            </p:nvSpPr>
            <p:spPr>
              <a:xfrm>
                <a:off x="2411863" y="947193"/>
                <a:ext cx="2038891" cy="699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BFC7DA0-E665-034B-984B-CB651A00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63" y="947193"/>
                <a:ext cx="2038891" cy="699872"/>
              </a:xfrm>
              <a:prstGeom prst="rect">
                <a:avLst/>
              </a:prstGeom>
              <a:blipFill>
                <a:blip r:embed="rId19"/>
                <a:stretch>
                  <a:fillRect l="-27950" t="-91071" b="-14821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6BBA8FF-2542-184B-98AF-53E617B8CA3C}"/>
              </a:ext>
            </a:extLst>
          </p:cNvPr>
          <p:cNvSpPr/>
          <p:nvPr/>
        </p:nvSpPr>
        <p:spPr>
          <a:xfrm>
            <a:off x="2019869" y="1170210"/>
            <a:ext cx="391994" cy="359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3322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7E03BA62-BF8E-42AB-A4DB-E7AC7C68EEA3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3" name="Google Shape;125;p27">
            <a:extLst>
              <a:ext uri="{FF2B5EF4-FFF2-40B4-BE49-F238E27FC236}">
                <a16:creationId xmlns:a16="http://schemas.microsoft.com/office/drawing/2014/main" id="{CDF81D82-429C-4472-A59F-1D5B460AAF16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Equation of Motion</a:t>
            </a:r>
            <a:endParaRPr lang="en-US" sz="2800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2316F7F-C85A-4E8C-82F4-A7F6D5A2AC77}"/>
              </a:ext>
            </a:extLst>
          </p:cNvPr>
          <p:cNvCxnSpPr/>
          <p:nvPr/>
        </p:nvCxnSpPr>
        <p:spPr>
          <a:xfrm>
            <a:off x="980959" y="2753499"/>
            <a:ext cx="66483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4010576-9EFD-45D6-AEC9-3091700BD7C2}"/>
              </a:ext>
            </a:extLst>
          </p:cNvPr>
          <p:cNvSpPr txBox="1"/>
          <p:nvPr/>
        </p:nvSpPr>
        <p:spPr>
          <a:xfrm>
            <a:off x="980959" y="1194576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Translational dynamics: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99E8F94-F08D-456C-92F2-038B3C9A812A}"/>
              </a:ext>
            </a:extLst>
          </p:cNvPr>
          <p:cNvSpPr txBox="1"/>
          <p:nvPr/>
        </p:nvSpPr>
        <p:spPr>
          <a:xfrm>
            <a:off x="980959" y="3416259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Rotational dynamics: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BCA7D96-CAF8-4167-B3F7-467B58E4BA8A}"/>
                  </a:ext>
                </a:extLst>
              </p:cNvPr>
              <p:cNvSpPr txBox="1"/>
              <p:nvPr/>
            </p:nvSpPr>
            <p:spPr>
              <a:xfrm>
                <a:off x="2348628" y="3311123"/>
                <a:ext cx="3151420" cy="567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dirty="0"/>
                  <a:t> .                  (2)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BCA7D96-CAF8-4167-B3F7-467B58E4B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28" y="3311123"/>
                <a:ext cx="3151420" cy="567720"/>
              </a:xfrm>
              <a:prstGeom prst="rect">
                <a:avLst/>
              </a:prstGeom>
              <a:blipFill>
                <a:blip r:embed="rId2"/>
                <a:stretch>
                  <a:fillRect l="-1606" r="-2008" b="-43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1DDF0BC2-06B7-4982-BED7-6D4387FDB22A}"/>
              </a:ext>
            </a:extLst>
          </p:cNvPr>
          <p:cNvGrpSpPr/>
          <p:nvPr/>
        </p:nvGrpSpPr>
        <p:grpSpPr>
          <a:xfrm>
            <a:off x="597184" y="3755111"/>
            <a:ext cx="3773459" cy="1333187"/>
            <a:chOff x="266797" y="3284724"/>
            <a:chExt cx="3773459" cy="1333187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6F821306-E1BB-4216-878B-0E7B630CD0C8}"/>
                </a:ext>
              </a:extLst>
            </p:cNvPr>
            <p:cNvGrpSpPr/>
            <p:nvPr/>
          </p:nvGrpSpPr>
          <p:grpSpPr>
            <a:xfrm>
              <a:off x="1457519" y="3431599"/>
              <a:ext cx="2582737" cy="1024730"/>
              <a:chOff x="1457519" y="3431599"/>
              <a:chExt cx="2582737" cy="102473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53BA4E3-578E-4338-B25E-95C07AFE94FB}"/>
                  </a:ext>
                </a:extLst>
              </p:cNvPr>
              <p:cNvSpPr/>
              <p:nvPr/>
            </p:nvSpPr>
            <p:spPr>
              <a:xfrm>
                <a:off x="1457519" y="4202413"/>
                <a:ext cx="190002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torque produced by propellers</a:t>
                </a:r>
                <a:endParaRPr lang="zh-TW" altLang="en-US" sz="1050" dirty="0"/>
              </a:p>
            </p:txBody>
          </p:sp>
          <p:cxnSp>
            <p:nvCxnSpPr>
              <p:cNvPr id="21" name="Straight Arrow Connector 4">
                <a:extLst>
                  <a:ext uri="{FF2B5EF4-FFF2-40B4-BE49-F238E27FC236}">
                    <a16:creationId xmlns:a16="http://schemas.microsoft.com/office/drawing/2014/main" id="{17EB3548-7276-4444-9A13-D6DACAD75BB1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407530" y="3446865"/>
                <a:ext cx="639249" cy="7555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11">
                <a:extLst>
                  <a:ext uri="{FF2B5EF4-FFF2-40B4-BE49-F238E27FC236}">
                    <a16:creationId xmlns:a16="http://schemas.microsoft.com/office/drawing/2014/main" id="{85703592-1E7E-4AED-A47C-8E12AD1874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50382" y="3431599"/>
                <a:ext cx="389874" cy="770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00FCF6D1-F621-4DED-8571-DAB0BAA044FE}"/>
                </a:ext>
              </a:extLst>
            </p:cNvPr>
            <p:cNvSpPr txBox="1"/>
            <p:nvPr/>
          </p:nvSpPr>
          <p:spPr>
            <a:xfrm>
              <a:off x="266797" y="4202413"/>
              <a:ext cx="126533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NimbusRomNo9L-Regu"/>
                </a:rPr>
                <a:t>Moment of inertia of the UAV</a:t>
              </a:r>
              <a:endParaRPr lang="zh-TW" altLang="en-US" sz="1050" dirty="0">
                <a:latin typeface="NimbusRomNo9L-Regu"/>
              </a:endParaRPr>
            </a:p>
          </p:txBody>
        </p: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10393743-0744-48B2-A9C9-6810687D4838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899464" y="3284724"/>
              <a:ext cx="1582677" cy="91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267B52B-1F39-4BFC-A911-AD159D1C20D4}"/>
                  </a:ext>
                </a:extLst>
              </p:cNvPr>
              <p:cNvSpPr txBox="1"/>
              <p:nvPr/>
            </p:nvSpPr>
            <p:spPr>
              <a:xfrm>
                <a:off x="2348628" y="1224842"/>
                <a:ext cx="3145812" cy="607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Pre>
                      <m:sPrePr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.                  (1)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267B52B-1F39-4BFC-A911-AD159D1C2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28" y="1224842"/>
                <a:ext cx="3145812" cy="607539"/>
              </a:xfrm>
              <a:prstGeom prst="rect">
                <a:avLst/>
              </a:prstGeom>
              <a:blipFill>
                <a:blip r:embed="rId3"/>
                <a:stretch>
                  <a:fillRect t="-4082" b="-122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群組 79">
            <a:extLst>
              <a:ext uri="{FF2B5EF4-FFF2-40B4-BE49-F238E27FC236}">
                <a16:creationId xmlns:a16="http://schemas.microsoft.com/office/drawing/2014/main" id="{FFA90B96-5AC0-42B8-BBF7-7F107FCBA030}"/>
              </a:ext>
            </a:extLst>
          </p:cNvPr>
          <p:cNvGrpSpPr/>
          <p:nvPr/>
        </p:nvGrpSpPr>
        <p:grpSpPr>
          <a:xfrm>
            <a:off x="1797392" y="660400"/>
            <a:ext cx="2951902" cy="1769304"/>
            <a:chOff x="1580551" y="388946"/>
            <a:chExt cx="2951902" cy="1769304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293B9678-C461-4D9E-967B-8FAF065226B9}"/>
                </a:ext>
              </a:extLst>
            </p:cNvPr>
            <p:cNvGrpSpPr/>
            <p:nvPr/>
          </p:nvGrpSpPr>
          <p:grpSpPr>
            <a:xfrm>
              <a:off x="1580551" y="388946"/>
              <a:ext cx="2951902" cy="1769304"/>
              <a:chOff x="1544534" y="668485"/>
              <a:chExt cx="2951902" cy="176930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104836" y="668485"/>
                <a:ext cx="144868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rotation matrix from the body frame </a:t>
                </a:r>
              </a:p>
              <a:p>
                <a:r>
                  <a:rPr lang="en-US" altLang="zh-TW" sz="1050" dirty="0">
                    <a:latin typeface="NimbusRomNo9L-Regu"/>
                  </a:rPr>
                  <a:t>To the</a:t>
                </a:r>
                <a:r>
                  <a:rPr lang="zh-TW" altLang="en-US" sz="1050" dirty="0">
                    <a:latin typeface="NimbusRomNo9L-Regu"/>
                  </a:rPr>
                  <a:t> </a:t>
                </a:r>
                <a:r>
                  <a:rPr lang="en-US" altLang="zh-TW" sz="1050" dirty="0">
                    <a:latin typeface="NimbusRomNo9L-Regu"/>
                  </a:rPr>
                  <a:t>inertial frame </a:t>
                </a:r>
                <a:endParaRPr lang="zh-TW" altLang="en-US" sz="1050" dirty="0"/>
              </a:p>
            </p:txBody>
          </p: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B165158-F2E8-4AB0-8CD8-E7B844AB8C3F}"/>
                  </a:ext>
                </a:extLst>
              </p:cNvPr>
              <p:cNvGrpSpPr/>
              <p:nvPr/>
            </p:nvGrpSpPr>
            <p:grpSpPr>
              <a:xfrm>
                <a:off x="1544534" y="1184960"/>
                <a:ext cx="2951902" cy="1252829"/>
                <a:chOff x="1544534" y="1184960"/>
                <a:chExt cx="2951902" cy="1252829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3939873" y="2153770"/>
                  <a:ext cx="556563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gravity</a:t>
                  </a:r>
                  <a:endParaRPr lang="zh-TW" altLang="en-US" sz="1050" dirty="0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3024647" y="2178856"/>
                  <a:ext cx="744114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net thrust</a:t>
                  </a:r>
                  <a:endParaRPr lang="zh-TW" altLang="en-US" sz="1050" dirty="0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8EEEB08-1F38-4810-A464-D7F8D48801D3}"/>
                    </a:ext>
                  </a:extLst>
                </p:cNvPr>
                <p:cNvSpPr txBox="1"/>
                <p:nvPr/>
              </p:nvSpPr>
              <p:spPr>
                <a:xfrm>
                  <a:off x="1544534" y="2183873"/>
                  <a:ext cx="11285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mass of the UAV</a:t>
                  </a:r>
                  <a:endParaRPr lang="zh-TW" altLang="en-US" sz="1050" dirty="0">
                    <a:latin typeface="NimbusRomNo9L-Regu"/>
                  </a:endParaRPr>
                </a:p>
              </p:txBody>
            </p:sp>
            <p:cxnSp>
              <p:nvCxnSpPr>
                <p:cNvPr id="42" name="直線單箭頭接點 41">
                  <a:extLst>
                    <a:ext uri="{FF2B5EF4-FFF2-40B4-BE49-F238E27FC236}">
                      <a16:creationId xmlns:a16="http://schemas.microsoft.com/office/drawing/2014/main" id="{2C23115C-7AC0-40E1-BC71-CC4E8348ECB2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 flipV="1">
                  <a:off x="2108793" y="1746650"/>
                  <a:ext cx="591633" cy="4372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42">
                  <a:extLst>
                    <a:ext uri="{FF2B5EF4-FFF2-40B4-BE49-F238E27FC236}">
                      <a16:creationId xmlns:a16="http://schemas.microsoft.com/office/drawing/2014/main" id="{743880B8-0C1F-4533-8EF6-FCDC7FB21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9178" y="1184960"/>
                  <a:ext cx="84794" cy="2162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51">
                  <a:extLst>
                    <a:ext uri="{FF2B5EF4-FFF2-40B4-BE49-F238E27FC236}">
                      <a16:creationId xmlns:a16="http://schemas.microsoft.com/office/drawing/2014/main" id="{DA877ADB-19C5-47FE-8BAA-17DC8408E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54201" y="1838218"/>
                  <a:ext cx="360634" cy="3426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BAB8AB67-AC64-48AC-BAA9-EA288EB277D2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3348518" y="1558679"/>
              <a:ext cx="84203" cy="34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F59682-E46A-4F4F-8618-33AC7EF4E307}"/>
                  </a:ext>
                </a:extLst>
              </p:cNvPr>
              <p:cNvSpPr txBox="1"/>
              <p:nvPr/>
            </p:nvSpPr>
            <p:spPr>
              <a:xfrm>
                <a:off x="2294637" y="2882915"/>
                <a:ext cx="1556209" cy="31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F59682-E46A-4F4F-8618-33AC7EF4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37" y="2882915"/>
                <a:ext cx="1556209" cy="314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18">
            <a:extLst>
              <a:ext uri="{FF2B5EF4-FFF2-40B4-BE49-F238E27FC236}">
                <a16:creationId xmlns:a16="http://schemas.microsoft.com/office/drawing/2014/main" id="{281BFB5A-D94C-8743-ABB5-D8DDFDEC1DBD}"/>
              </a:ext>
            </a:extLst>
          </p:cNvPr>
          <p:cNvSpPr/>
          <p:nvPr/>
        </p:nvSpPr>
        <p:spPr>
          <a:xfrm>
            <a:off x="3850846" y="4626633"/>
            <a:ext cx="11913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NimbusRomNo9L-Regu"/>
              </a:rPr>
              <a:t>Gyroscopic </a:t>
            </a:r>
            <a:r>
              <a:rPr lang="en-US" altLang="zh-TW" sz="1050" dirty="0">
                <a:latin typeface="NimbusRomNo9L-Regu"/>
              </a:rPr>
              <a:t>effects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1546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1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7E03BA62-BF8E-42AB-A4DB-E7AC7C68EEA3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92790-D510-46FF-BC73-7ED159B2D7F7}"/>
              </a:ext>
            </a:extLst>
          </p:cNvPr>
          <p:cNvSpPr/>
          <p:nvPr/>
        </p:nvSpPr>
        <p:spPr>
          <a:xfrm>
            <a:off x="5011258" y="2051291"/>
            <a:ext cx="336862" cy="31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Google Shape;125;p27">
            <a:extLst>
              <a:ext uri="{FF2B5EF4-FFF2-40B4-BE49-F238E27FC236}">
                <a16:creationId xmlns:a16="http://schemas.microsoft.com/office/drawing/2014/main" id="{CDF81D82-429C-4472-A59F-1D5B460AAF16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Equation of Motion – with disturbances</a:t>
            </a:r>
            <a:endParaRPr lang="en-US" sz="2800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2316F7F-C85A-4E8C-82F4-A7F6D5A2AC77}"/>
              </a:ext>
            </a:extLst>
          </p:cNvPr>
          <p:cNvCxnSpPr/>
          <p:nvPr/>
        </p:nvCxnSpPr>
        <p:spPr>
          <a:xfrm>
            <a:off x="980959" y="2753499"/>
            <a:ext cx="66483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4010576-9EFD-45D6-AEC9-3091700BD7C2}"/>
              </a:ext>
            </a:extLst>
          </p:cNvPr>
          <p:cNvSpPr txBox="1"/>
          <p:nvPr/>
        </p:nvSpPr>
        <p:spPr>
          <a:xfrm>
            <a:off x="980959" y="1194576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Translational dynamics: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99E8F94-F08D-456C-92F2-038B3C9A812A}"/>
              </a:ext>
            </a:extLst>
          </p:cNvPr>
          <p:cNvSpPr txBox="1"/>
          <p:nvPr/>
        </p:nvSpPr>
        <p:spPr>
          <a:xfrm>
            <a:off x="980959" y="3416259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Rotational dynamics: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BCA7D96-CAF8-4167-B3F7-467B58E4BA8A}"/>
                  </a:ext>
                </a:extLst>
              </p:cNvPr>
              <p:cNvSpPr txBox="1"/>
              <p:nvPr/>
            </p:nvSpPr>
            <p:spPr>
              <a:xfrm>
                <a:off x="2348628" y="3311123"/>
                <a:ext cx="3429913" cy="606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𝑒𝑥𝑡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𝑟𝑜𝑡𝑜𝑟𝑠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BCA7D96-CAF8-4167-B3F7-467B58E4B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28" y="3311123"/>
                <a:ext cx="3429913" cy="606128"/>
              </a:xfrm>
              <a:prstGeom prst="rect">
                <a:avLst/>
              </a:prstGeom>
              <a:blipFill>
                <a:blip r:embed="rId2"/>
                <a:stretch>
                  <a:fillRect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1DDF0BC2-06B7-4982-BED7-6D4387FDB22A}"/>
              </a:ext>
            </a:extLst>
          </p:cNvPr>
          <p:cNvGrpSpPr/>
          <p:nvPr/>
        </p:nvGrpSpPr>
        <p:grpSpPr>
          <a:xfrm>
            <a:off x="597184" y="3741587"/>
            <a:ext cx="7415856" cy="1346711"/>
            <a:chOff x="266797" y="3271200"/>
            <a:chExt cx="7415856" cy="1346711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6F821306-E1BB-4216-878B-0E7B630CD0C8}"/>
                </a:ext>
              </a:extLst>
            </p:cNvPr>
            <p:cNvGrpSpPr/>
            <p:nvPr/>
          </p:nvGrpSpPr>
          <p:grpSpPr>
            <a:xfrm>
              <a:off x="1457519" y="3271200"/>
              <a:ext cx="6225134" cy="1185129"/>
              <a:chOff x="1457519" y="3271200"/>
              <a:chExt cx="6225134" cy="118512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53BA4E3-578E-4338-B25E-95C07AFE94FB}"/>
                  </a:ext>
                </a:extLst>
              </p:cNvPr>
              <p:cNvSpPr/>
              <p:nvPr/>
            </p:nvSpPr>
            <p:spPr>
              <a:xfrm>
                <a:off x="1457519" y="4202413"/>
                <a:ext cx="190002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torque produced by propellers</a:t>
                </a:r>
                <a:endParaRPr lang="zh-TW" altLang="en-US" sz="1050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A75175-0B38-4CAD-89B2-DCBCBA200EB5}"/>
                  </a:ext>
                </a:extLst>
              </p:cNvPr>
              <p:cNvSpPr/>
              <p:nvPr/>
            </p:nvSpPr>
            <p:spPr>
              <a:xfrm>
                <a:off x="3518052" y="4202413"/>
                <a:ext cx="10444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External</a:t>
                </a:r>
                <a:r>
                  <a:rPr lang="zh-TW" altLang="en-US" sz="1050" dirty="0">
                    <a:latin typeface="NimbusRomNo9L-Regu"/>
                  </a:rPr>
                  <a:t> </a:t>
                </a:r>
                <a:r>
                  <a:rPr lang="en-US" altLang="zh-TW" sz="1050" dirty="0">
                    <a:latin typeface="NimbusRomNo9L-Regu"/>
                  </a:rPr>
                  <a:t>torque</a:t>
                </a:r>
                <a:endParaRPr lang="zh-TW" altLang="en-US" sz="1050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25A32B-F156-4A86-8DDC-416053B55231}"/>
                  </a:ext>
                </a:extLst>
              </p:cNvPr>
              <p:cNvSpPr/>
              <p:nvPr/>
            </p:nvSpPr>
            <p:spPr>
              <a:xfrm>
                <a:off x="4556050" y="4184616"/>
                <a:ext cx="119135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NimbusRomNo9L-Regu"/>
                  </a:rPr>
                  <a:t>Gyroscopic </a:t>
                </a:r>
                <a:r>
                  <a:rPr lang="en-US" altLang="zh-TW" sz="1050" dirty="0">
                    <a:latin typeface="NimbusRomNo9L-Regu"/>
                  </a:rPr>
                  <a:t>effects</a:t>
                </a:r>
                <a:endParaRPr lang="zh-TW" altLang="en-US" sz="1050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2E50A23-821F-4B28-B755-806D1125BA1F}"/>
                  </a:ext>
                </a:extLst>
              </p:cNvPr>
              <p:cNvSpPr/>
              <p:nvPr/>
            </p:nvSpPr>
            <p:spPr>
              <a:xfrm>
                <a:off x="5625253" y="4184616"/>
                <a:ext cx="2057400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Propeller</a:t>
                </a:r>
                <a:r>
                  <a:rPr lang="zh-TW" altLang="en-US" sz="1050" dirty="0">
                    <a:latin typeface="NimbusRomNo9L-Regu"/>
                  </a:rPr>
                  <a:t> </a:t>
                </a:r>
                <a:r>
                  <a:rPr lang="en-US" altLang="zh-TW" sz="1050" dirty="0">
                    <a:latin typeface="NimbusRomNo9L-Regu"/>
                  </a:rPr>
                  <a:t>gyroscopic effects</a:t>
                </a:r>
                <a:endParaRPr lang="zh-TW" altLang="en-US" sz="1050" dirty="0"/>
              </a:p>
            </p:txBody>
          </p:sp>
          <p:cxnSp>
            <p:nvCxnSpPr>
              <p:cNvPr id="21" name="Straight Arrow Connector 4">
                <a:extLst>
                  <a:ext uri="{FF2B5EF4-FFF2-40B4-BE49-F238E27FC236}">
                    <a16:creationId xmlns:a16="http://schemas.microsoft.com/office/drawing/2014/main" id="{17EB3548-7276-4444-9A13-D6DACAD75BB1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407530" y="3446865"/>
                <a:ext cx="639249" cy="7555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11">
                <a:extLst>
                  <a:ext uri="{FF2B5EF4-FFF2-40B4-BE49-F238E27FC236}">
                    <a16:creationId xmlns:a16="http://schemas.microsoft.com/office/drawing/2014/main" id="{85703592-1E7E-4AED-A47C-8E12AD1874BD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 flipV="1">
                <a:off x="3650382" y="3431599"/>
                <a:ext cx="389874" cy="770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3">
                <a:extLst>
                  <a:ext uri="{FF2B5EF4-FFF2-40B4-BE49-F238E27FC236}">
                    <a16:creationId xmlns:a16="http://schemas.microsoft.com/office/drawing/2014/main" id="{81393C47-5D6C-4BA8-A7B4-FD1E40BDC9FE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H="1" flipV="1">
                <a:off x="4352596" y="3271200"/>
                <a:ext cx="799130" cy="9134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5">
                <a:extLst>
                  <a:ext uri="{FF2B5EF4-FFF2-40B4-BE49-F238E27FC236}">
                    <a16:creationId xmlns:a16="http://schemas.microsoft.com/office/drawing/2014/main" id="{1121231F-31CE-405F-A5C9-F02F73461F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6239" y="3318816"/>
                <a:ext cx="980368" cy="939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00FCF6D1-F621-4DED-8571-DAB0BAA044FE}"/>
                </a:ext>
              </a:extLst>
            </p:cNvPr>
            <p:cNvSpPr txBox="1"/>
            <p:nvPr/>
          </p:nvSpPr>
          <p:spPr>
            <a:xfrm>
              <a:off x="266797" y="4202413"/>
              <a:ext cx="126533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NimbusRomNo9L-Regu"/>
                </a:rPr>
                <a:t>Moment of inertia of the UAV</a:t>
              </a:r>
              <a:endParaRPr lang="zh-TW" altLang="en-US" sz="1050" dirty="0">
                <a:latin typeface="NimbusRomNo9L-Regu"/>
              </a:endParaRPr>
            </a:p>
          </p:txBody>
        </p: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10393743-0744-48B2-A9C9-6810687D4838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899464" y="3284724"/>
              <a:ext cx="1582677" cy="91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267B52B-1F39-4BFC-A911-AD159D1C20D4}"/>
                  </a:ext>
                </a:extLst>
              </p:cNvPr>
              <p:cNvSpPr txBox="1"/>
              <p:nvPr/>
            </p:nvSpPr>
            <p:spPr>
              <a:xfrm>
                <a:off x="2348628" y="1224842"/>
                <a:ext cx="3244734" cy="60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𝐼𝐵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𝑎𝑒𝑟𝑜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267B52B-1F39-4BFC-A911-AD159D1C2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28" y="1224842"/>
                <a:ext cx="3244734" cy="607539"/>
              </a:xfrm>
              <a:prstGeom prst="rect">
                <a:avLst/>
              </a:prstGeom>
              <a:blipFill>
                <a:blip r:embed="rId3"/>
                <a:stretch>
                  <a:fillRect t="-4167" b="-125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群組 79">
            <a:extLst>
              <a:ext uri="{FF2B5EF4-FFF2-40B4-BE49-F238E27FC236}">
                <a16:creationId xmlns:a16="http://schemas.microsoft.com/office/drawing/2014/main" id="{FFA90B96-5AC0-42B8-BBF7-7F107FCBA030}"/>
              </a:ext>
            </a:extLst>
          </p:cNvPr>
          <p:cNvGrpSpPr/>
          <p:nvPr/>
        </p:nvGrpSpPr>
        <p:grpSpPr>
          <a:xfrm>
            <a:off x="1797392" y="660400"/>
            <a:ext cx="4257248" cy="1769304"/>
            <a:chOff x="1580551" y="388946"/>
            <a:chExt cx="4257248" cy="1769304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293B9678-C461-4D9E-967B-8FAF065226B9}"/>
                </a:ext>
              </a:extLst>
            </p:cNvPr>
            <p:cNvGrpSpPr/>
            <p:nvPr/>
          </p:nvGrpSpPr>
          <p:grpSpPr>
            <a:xfrm>
              <a:off x="1580551" y="388946"/>
              <a:ext cx="4257248" cy="1769304"/>
              <a:chOff x="1544534" y="668485"/>
              <a:chExt cx="4257248" cy="176930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104836" y="668485"/>
                <a:ext cx="144868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rotation matrix from the body frame </a:t>
                </a:r>
              </a:p>
              <a:p>
                <a:r>
                  <a:rPr lang="en-US" altLang="zh-TW" sz="1050" dirty="0">
                    <a:latin typeface="NimbusRomNo9L-Regu"/>
                  </a:rPr>
                  <a:t>To the</a:t>
                </a:r>
                <a:r>
                  <a:rPr lang="zh-TW" altLang="en-US" sz="1050" dirty="0">
                    <a:latin typeface="NimbusRomNo9L-Regu"/>
                  </a:rPr>
                  <a:t> </a:t>
                </a:r>
                <a:r>
                  <a:rPr lang="en-US" altLang="zh-TW" sz="1050" dirty="0">
                    <a:latin typeface="NimbusRomNo9L-Regu"/>
                  </a:rPr>
                  <a:t>inertial frame </a:t>
                </a:r>
                <a:endParaRPr lang="zh-TW" altLang="en-US" sz="105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31985" y="817294"/>
                <a:ext cx="129875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aerodynamic effects</a:t>
                </a:r>
                <a:endParaRPr lang="zh-TW" altLang="en-US" sz="105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801187" y="824542"/>
                <a:ext cx="100059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latin typeface="NimbusRomNo9L-Regu"/>
                  </a:rPr>
                  <a:t>external forces</a:t>
                </a:r>
                <a:endParaRPr lang="zh-TW" altLang="en-US" sz="1050" dirty="0"/>
              </a:p>
            </p:txBody>
          </p: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26A43182-7D64-41B2-825B-AAFDFF1C790E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3829450" y="1071210"/>
                <a:ext cx="251912" cy="4421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B165158-F2E8-4AB0-8CD8-E7B844AB8C3F}"/>
                  </a:ext>
                </a:extLst>
              </p:cNvPr>
              <p:cNvGrpSpPr/>
              <p:nvPr/>
            </p:nvGrpSpPr>
            <p:grpSpPr>
              <a:xfrm>
                <a:off x="1544534" y="1245566"/>
                <a:ext cx="3186204" cy="1192223"/>
                <a:chOff x="1544534" y="1245566"/>
                <a:chExt cx="3186204" cy="119222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4174175" y="2145076"/>
                  <a:ext cx="556563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gravity</a:t>
                  </a:r>
                  <a:endParaRPr lang="zh-TW" altLang="en-US" sz="1050" dirty="0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3024647" y="2178856"/>
                  <a:ext cx="744114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net thrust</a:t>
                  </a:r>
                  <a:endParaRPr lang="zh-TW" altLang="en-US" sz="1050" dirty="0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8EEEB08-1F38-4810-A464-D7F8D48801D3}"/>
                    </a:ext>
                  </a:extLst>
                </p:cNvPr>
                <p:cNvSpPr txBox="1"/>
                <p:nvPr/>
              </p:nvSpPr>
              <p:spPr>
                <a:xfrm>
                  <a:off x="1544534" y="2183873"/>
                  <a:ext cx="11285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>
                      <a:latin typeface="NimbusRomNo9L-Regu"/>
                    </a:rPr>
                    <a:t>mass of the UAV</a:t>
                  </a:r>
                  <a:endParaRPr lang="zh-TW" altLang="en-US" sz="1050" dirty="0">
                    <a:latin typeface="NimbusRomNo9L-Regu"/>
                  </a:endParaRPr>
                </a:p>
              </p:txBody>
            </p:sp>
            <p:cxnSp>
              <p:nvCxnSpPr>
                <p:cNvPr id="42" name="直線單箭頭接點 41">
                  <a:extLst>
                    <a:ext uri="{FF2B5EF4-FFF2-40B4-BE49-F238E27FC236}">
                      <a16:creationId xmlns:a16="http://schemas.microsoft.com/office/drawing/2014/main" id="{2C23115C-7AC0-40E1-BC71-CC4E8348ECB2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 flipV="1">
                  <a:off x="2108793" y="1746650"/>
                  <a:ext cx="591633" cy="4372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42">
                  <a:extLst>
                    <a:ext uri="{FF2B5EF4-FFF2-40B4-BE49-F238E27FC236}">
                      <a16:creationId xmlns:a16="http://schemas.microsoft.com/office/drawing/2014/main" id="{743880B8-0C1F-4533-8EF6-FCDC7FB21D8B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>
                  <a:off x="2829179" y="1245566"/>
                  <a:ext cx="84794" cy="2162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51">
                  <a:extLst>
                    <a:ext uri="{FF2B5EF4-FFF2-40B4-BE49-F238E27FC236}">
                      <a16:creationId xmlns:a16="http://schemas.microsoft.com/office/drawing/2014/main" id="{DA877ADB-19C5-47FE-8BAA-17DC8408E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47001" y="1873190"/>
                  <a:ext cx="232" cy="3006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E6C0027C-11C3-44A3-AED9-78B9150486D3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5130287" y="1078458"/>
                <a:ext cx="171198" cy="396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BAB8AB67-AC64-48AC-BAA9-EA288EB277D2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3348518" y="1558679"/>
              <a:ext cx="84203" cy="34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80">
            <a:extLst>
              <a:ext uri="{FF2B5EF4-FFF2-40B4-BE49-F238E27FC236}">
                <a16:creationId xmlns:a16="http://schemas.microsoft.com/office/drawing/2014/main" id="{BA3F94F2-26EA-7D4A-8E46-7163FAD5E84B}"/>
              </a:ext>
            </a:extLst>
          </p:cNvPr>
          <p:cNvGrpSpPr/>
          <p:nvPr/>
        </p:nvGrpSpPr>
        <p:grpSpPr>
          <a:xfrm>
            <a:off x="3144353" y="1587429"/>
            <a:ext cx="1839173" cy="2352050"/>
            <a:chOff x="2720284" y="1315975"/>
            <a:chExt cx="1839173" cy="2352050"/>
          </a:xfrm>
        </p:grpSpPr>
        <p:sp>
          <p:nvSpPr>
            <p:cNvPr id="39" name="矩形 33">
              <a:extLst>
                <a:ext uri="{FF2B5EF4-FFF2-40B4-BE49-F238E27FC236}">
                  <a16:creationId xmlns:a16="http://schemas.microsoft.com/office/drawing/2014/main" id="{2A483DEE-B43D-A44D-94D6-F57BA82F1DFB}"/>
                </a:ext>
              </a:extLst>
            </p:cNvPr>
            <p:cNvSpPr/>
            <p:nvPr/>
          </p:nvSpPr>
          <p:spPr>
            <a:xfrm>
              <a:off x="3009422" y="1315975"/>
              <a:ext cx="295348" cy="3006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34">
              <a:extLst>
                <a:ext uri="{FF2B5EF4-FFF2-40B4-BE49-F238E27FC236}">
                  <a16:creationId xmlns:a16="http://schemas.microsoft.com/office/drawing/2014/main" id="{2AB3D4E5-CDA8-BA42-98B2-D630D3B9FEC0}"/>
                </a:ext>
              </a:extLst>
            </p:cNvPr>
            <p:cNvSpPr/>
            <p:nvPr/>
          </p:nvSpPr>
          <p:spPr>
            <a:xfrm>
              <a:off x="2720284" y="3011814"/>
              <a:ext cx="396852" cy="6562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35">
              <a:extLst>
                <a:ext uri="{FF2B5EF4-FFF2-40B4-BE49-F238E27FC236}">
                  <a16:creationId xmlns:a16="http://schemas.microsoft.com/office/drawing/2014/main" id="{1408DF05-8337-384C-9163-53C6AE8C5AC5}"/>
                </a:ext>
              </a:extLst>
            </p:cNvPr>
            <p:cNvSpPr txBox="1"/>
            <p:nvPr/>
          </p:nvSpPr>
          <p:spPr>
            <a:xfrm>
              <a:off x="3252458" y="2176442"/>
              <a:ext cx="1306999" cy="31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Control Inputs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箭號: 向下 36">
              <a:extLst>
                <a:ext uri="{FF2B5EF4-FFF2-40B4-BE49-F238E27FC236}">
                  <a16:creationId xmlns:a16="http://schemas.microsoft.com/office/drawing/2014/main" id="{CC7EF7B9-C195-5247-B0D3-851827006B47}"/>
                </a:ext>
              </a:extLst>
            </p:cNvPr>
            <p:cNvSpPr/>
            <p:nvPr/>
          </p:nvSpPr>
          <p:spPr>
            <a:xfrm rot="8896078">
              <a:off x="3296128" y="1601069"/>
              <a:ext cx="343759" cy="63505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箭號: 向下 37">
              <a:extLst>
                <a:ext uri="{FF2B5EF4-FFF2-40B4-BE49-F238E27FC236}">
                  <a16:creationId xmlns:a16="http://schemas.microsoft.com/office/drawing/2014/main" id="{210D7AE9-6081-AF44-9C91-A34C43BC56AD}"/>
                </a:ext>
              </a:extLst>
            </p:cNvPr>
            <p:cNvSpPr/>
            <p:nvPr/>
          </p:nvSpPr>
          <p:spPr>
            <a:xfrm rot="3308350">
              <a:off x="3254898" y="2376912"/>
              <a:ext cx="343759" cy="74722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9F1594-C240-1649-ACBB-4A5A6FEFBA3E}"/>
                  </a:ext>
                </a:extLst>
              </p:cNvPr>
              <p:cNvSpPr txBox="1"/>
              <p:nvPr/>
            </p:nvSpPr>
            <p:spPr>
              <a:xfrm>
                <a:off x="2294637" y="2882915"/>
                <a:ext cx="1556209" cy="31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9F1594-C240-1649-ACBB-4A5A6FEF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37" y="2882915"/>
                <a:ext cx="1556209" cy="314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7075146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Transformation from Force/Torque to Rotor Speed</a:t>
            </a:r>
            <a:endParaRPr lang="en-US" sz="2800" dirty="0"/>
          </a:p>
          <a:p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A5EA08-EAB6-604C-B2C1-36B27BB01945}"/>
              </a:ext>
            </a:extLst>
          </p:cNvPr>
          <p:cNvGrpSpPr/>
          <p:nvPr/>
        </p:nvGrpSpPr>
        <p:grpSpPr>
          <a:xfrm>
            <a:off x="346376" y="1470656"/>
            <a:ext cx="8451248" cy="2202187"/>
            <a:chOff x="346376" y="1470656"/>
            <a:chExt cx="8451248" cy="22021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EEECD1-3858-A743-A191-AA179A5EFA59}"/>
                </a:ext>
              </a:extLst>
            </p:cNvPr>
            <p:cNvGrpSpPr/>
            <p:nvPr/>
          </p:nvGrpSpPr>
          <p:grpSpPr>
            <a:xfrm>
              <a:off x="346376" y="1470656"/>
              <a:ext cx="8451248" cy="2202187"/>
              <a:chOff x="334992" y="2255765"/>
              <a:chExt cx="8451248" cy="220218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64AE5D4-637D-0F45-A133-92982A16F124}"/>
                  </a:ext>
                </a:extLst>
              </p:cNvPr>
              <p:cNvCxnSpPr/>
              <p:nvPr/>
            </p:nvCxnSpPr>
            <p:spPr>
              <a:xfrm>
                <a:off x="671731" y="2971579"/>
                <a:ext cx="675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5FE30E-90B4-A448-817F-61B6557C07E7}"/>
                  </a:ext>
                </a:extLst>
              </p:cNvPr>
              <p:cNvSpPr/>
              <p:nvPr/>
            </p:nvSpPr>
            <p:spPr>
              <a:xfrm>
                <a:off x="1367922" y="2867670"/>
                <a:ext cx="197428" cy="187037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9166F3D-4B6D-1744-B86A-75BFFE16D062}"/>
                  </a:ext>
                </a:extLst>
              </p:cNvPr>
              <p:cNvCxnSpPr>
                <a:cxnSpLocks/>
                <a:stCxn id="69" idx="6"/>
                <a:endCxn id="71" idx="1"/>
              </p:cNvCxnSpPr>
              <p:nvPr/>
            </p:nvCxnSpPr>
            <p:spPr>
              <a:xfrm flipV="1">
                <a:off x="1565350" y="2951950"/>
                <a:ext cx="5428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FB7E40-50D5-744C-9BB7-B3A892323423}"/>
                  </a:ext>
                </a:extLst>
              </p:cNvPr>
              <p:cNvSpPr/>
              <p:nvPr/>
            </p:nvSpPr>
            <p:spPr>
              <a:xfrm>
                <a:off x="2108166" y="2706290"/>
                <a:ext cx="932918" cy="4913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000000"/>
                    </a:solidFill>
                  </a:rPr>
                  <a:t>controller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911D5FD-4E60-D84D-BAF5-FBEB8A2197E9}"/>
                  </a:ext>
                </a:extLst>
              </p:cNvPr>
              <p:cNvSpPr/>
              <p:nvPr/>
            </p:nvSpPr>
            <p:spPr>
              <a:xfrm>
                <a:off x="7291887" y="2706290"/>
                <a:ext cx="1037199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UAV</a:t>
                </a:r>
              </a:p>
              <a:p>
                <a:pPr algn="ctr"/>
                <a:r>
                  <a:rPr lang="en-TW" dirty="0"/>
                  <a:t>(1), (2)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432099B-37C5-D94A-B098-5CA41A998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1162" y="2884599"/>
                <a:ext cx="485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58898F-1F4F-6A45-9905-E748FDBDF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9769" y="2883236"/>
                <a:ext cx="0" cy="1329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86F6467-8CD1-2F42-BEB7-8167281B4781}"/>
                  </a:ext>
                </a:extLst>
              </p:cNvPr>
              <p:cNvCxnSpPr>
                <a:cxnSpLocks/>
                <a:endCxn id="69" idx="4"/>
              </p:cNvCxnSpPr>
              <p:nvPr/>
            </p:nvCxnSpPr>
            <p:spPr>
              <a:xfrm flipH="1" flipV="1">
                <a:off x="1466636" y="3054707"/>
                <a:ext cx="0" cy="1157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FB0615C-6C69-4A42-8300-F3A9396A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6374" y="4212292"/>
                <a:ext cx="26624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/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/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B719BA3-59D6-DA4E-BBF2-700ED84689A1}"/>
                  </a:ext>
                </a:extLst>
              </p:cNvPr>
              <p:cNvSpPr/>
              <p:nvPr/>
            </p:nvSpPr>
            <p:spPr>
              <a:xfrm>
                <a:off x="3947064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Allocation matrix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26CDB96-09EF-8D41-B6B7-D1B870C888C1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>
                <a:off x="3041084" y="2951950"/>
                <a:ext cx="9005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059FF2A-FC6B-7C4A-B47F-C39C657D43DA}"/>
                  </a:ext>
                </a:extLst>
              </p:cNvPr>
              <p:cNvCxnSpPr>
                <a:cxnSpLocks/>
                <a:stCxn id="88" idx="3"/>
                <a:endCxn id="72" idx="1"/>
              </p:cNvCxnSpPr>
              <p:nvPr/>
            </p:nvCxnSpPr>
            <p:spPr>
              <a:xfrm>
                <a:off x="6689486" y="2944752"/>
                <a:ext cx="6024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34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/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C9F55B2-9737-1740-8618-157FBDB98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307" y="4212292"/>
                <a:ext cx="30797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3B7FD9-4546-3E4D-9AE6-A1AADFFE8DC4}"/>
                  </a:ext>
                </a:extLst>
              </p:cNvPr>
              <p:cNvSpPr/>
              <p:nvPr/>
            </p:nvSpPr>
            <p:spPr>
              <a:xfrm>
                <a:off x="5695422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  <a:r>
                  <a:rPr lang="en-TW" dirty="0"/>
                  <a:t>hrust to rotor speed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E1C9A3D8-92AC-474D-BF2B-483FDCA149B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4941128" y="2943918"/>
                <a:ext cx="754294" cy="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97" r="-1449" b="-41176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3337B29-8354-1446-8092-95096A6294F4}"/>
                  </a:ext>
                </a:extLst>
              </p:cNvPr>
              <p:cNvSpPr/>
              <p:nvPr/>
            </p:nvSpPr>
            <p:spPr>
              <a:xfrm>
                <a:off x="4128846" y="3966632"/>
                <a:ext cx="1404923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Sensors:</a:t>
                </a:r>
              </a:p>
              <a:p>
                <a:pPr algn="ctr"/>
                <a:r>
                  <a:rPr lang="en-TW" dirty="0"/>
                  <a:t>IMU, GPS, etc.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/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TW" dirty="0"/>
                    <a:t>,</a:t>
                  </a:r>
                  <a:r>
                    <a:rPr lang="en-TW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E9B2A69-6EFE-CD49-B315-E96314ADA665}"/>
              </a:ext>
            </a:extLst>
          </p:cNvPr>
          <p:cNvSpPr/>
          <p:nvPr/>
        </p:nvSpPr>
        <p:spPr>
          <a:xfrm>
            <a:off x="3516873" y="1675931"/>
            <a:ext cx="3625570" cy="1157586"/>
          </a:xfrm>
          <a:prstGeom prst="rect">
            <a:avLst/>
          </a:prstGeom>
          <a:solidFill>
            <a:srgbClr val="431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Transformation from Force/Torque to Rotor Speed</a:t>
            </a:r>
            <a:endParaRPr lang="en-TW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1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7660281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Transformation from Force/Torque to Rotor Speed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D0EB8DA8-7515-5E42-AB80-31FDB4BCB857}"/>
                  </a:ext>
                </a:extLst>
              </p:cNvPr>
              <p:cNvSpPr/>
              <p:nvPr/>
            </p:nvSpPr>
            <p:spPr>
              <a:xfrm>
                <a:off x="2406856" y="1012869"/>
                <a:ext cx="3586688" cy="1459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   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𝐴𝐿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D0EB8DA8-7515-5E42-AB80-31FDB4BCB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856" y="1012869"/>
                <a:ext cx="3586688" cy="1459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74B98-2AAD-594C-8725-69C915086A55}"/>
                  </a:ext>
                </a:extLst>
              </p:cNvPr>
              <p:cNvSpPr/>
              <p:nvPr/>
            </p:nvSpPr>
            <p:spPr>
              <a:xfrm>
                <a:off x="4850001" y="2733552"/>
                <a:ext cx="993221" cy="33643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74B98-2AAD-594C-8725-69C91508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01" y="2733552"/>
                <a:ext cx="993221" cy="336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>
            <a:extLst>
              <a:ext uri="{FF2B5EF4-FFF2-40B4-BE49-F238E27FC236}">
                <a16:creationId xmlns:a16="http://schemas.microsoft.com/office/drawing/2014/main" id="{D84B5BAA-B4AC-874A-ADF9-A578C5DD9695}"/>
              </a:ext>
            </a:extLst>
          </p:cNvPr>
          <p:cNvSpPr/>
          <p:nvPr/>
        </p:nvSpPr>
        <p:spPr>
          <a:xfrm>
            <a:off x="4133106" y="2692210"/>
            <a:ext cx="382138" cy="439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24">
                <a:extLst>
                  <a:ext uri="{FF2B5EF4-FFF2-40B4-BE49-F238E27FC236}">
                    <a16:creationId xmlns:a16="http://schemas.microsoft.com/office/drawing/2014/main" id="{BCE9334E-4DC6-AF45-B785-34030796472A}"/>
                  </a:ext>
                </a:extLst>
              </p:cNvPr>
              <p:cNvSpPr/>
              <p:nvPr/>
            </p:nvSpPr>
            <p:spPr>
              <a:xfrm>
                <a:off x="2406856" y="3279456"/>
                <a:ext cx="3834639" cy="1580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   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𝐴𝐿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24">
                <a:extLst>
                  <a:ext uri="{FF2B5EF4-FFF2-40B4-BE49-F238E27FC236}">
                    <a16:creationId xmlns:a16="http://schemas.microsoft.com/office/drawing/2014/main" id="{BCE9334E-4DC6-AF45-B785-340307964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856" y="3279456"/>
                <a:ext cx="3834639" cy="1580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47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F350-ED5A-3448-8320-47710E85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Axis of Rotation given a Rotation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24E4C-06F9-5E42-8A0A-09D2B9524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0213A-DEBC-6B4D-B959-10CB855B724C}"/>
                  </a:ext>
                </a:extLst>
              </p:cNvPr>
              <p:cNvSpPr txBox="1"/>
              <p:nvPr/>
            </p:nvSpPr>
            <p:spPr>
              <a:xfrm>
                <a:off x="473725" y="1223310"/>
                <a:ext cx="5951868" cy="3739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TW" sz="1600" dirty="0"/>
                  <a:t>To determine the axis of rotation, eigenvalue and eigenvector of the rotation matrix can be applied.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TW" sz="1600" dirty="0"/>
                  <a:t>Given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sz="1600" dirty="0"/>
                  <a:t>, it is obvious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sz="1600" dirty="0"/>
                  <a:t> </a:t>
                </a:r>
                <a:r>
                  <a:rPr lang="en-TW" sz="1600" dirty="0">
                    <a:solidFill>
                      <a:srgbClr val="FF0000"/>
                    </a:solidFill>
                  </a:rPr>
                  <a:t>does not change its direction</a:t>
                </a:r>
                <a:r>
                  <a:rPr lang="en-TW" sz="1600" dirty="0"/>
                  <a:t> after a rotation of angle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sz="1600" dirty="0"/>
                  <a:t> since its direction is same as the axis of rotstion.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TW" sz="1600" dirty="0"/>
                  <a:t>Conversely, the direction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sz="1600" dirty="0"/>
                  <a:t> </a:t>
                </a:r>
                <a:r>
                  <a:rPr lang="en-TW" sz="1600" dirty="0">
                    <a:solidFill>
                      <a:srgbClr val="FF0000"/>
                    </a:solidFill>
                  </a:rPr>
                  <a:t>changes after the same rotation</a:t>
                </a:r>
                <a:r>
                  <a:rPr lang="en-TW" sz="1600" dirty="0"/>
                  <a:t>. Therefore, by finding the rotation axis</a:t>
                </a:r>
                <a:r>
                  <a:rPr lang="en-TW" sz="1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TW" sz="1600" dirty="0"/>
                  <a:t>satisfies the following property: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which implies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600" dirty="0"/>
                  <a:t> is the eigenvector of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sz="1600" dirty="0"/>
                  <a:t> with eigenvalue 1.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0213A-DEBC-6B4D-B959-10CB855B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25" y="1223310"/>
                <a:ext cx="5951868" cy="3739998"/>
              </a:xfrm>
              <a:prstGeom prst="rect">
                <a:avLst/>
              </a:prstGeom>
              <a:blipFill>
                <a:blip r:embed="rId2"/>
                <a:stretch>
                  <a:fillRect l="-640" r="-1066" b="-135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40C0A78E-0DE0-0146-876D-2397D747A0AE}"/>
              </a:ext>
            </a:extLst>
          </p:cNvPr>
          <p:cNvSpPr/>
          <p:nvPr/>
        </p:nvSpPr>
        <p:spPr>
          <a:xfrm rot="1620000">
            <a:off x="8213102" y="1565804"/>
            <a:ext cx="645601" cy="290129"/>
          </a:xfrm>
          <a:prstGeom prst="arc">
            <a:avLst>
              <a:gd name="adj1" fmla="val 19242269"/>
              <a:gd name="adj2" fmla="val 12574666"/>
            </a:avLst>
          </a:prstGeom>
          <a:ln w="158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12C25-5BA7-0D4C-B889-172261C1E4B7}"/>
              </a:ext>
            </a:extLst>
          </p:cNvPr>
          <p:cNvCxnSpPr>
            <a:cxnSpLocks/>
          </p:cNvCxnSpPr>
          <p:nvPr/>
        </p:nvCxnSpPr>
        <p:spPr>
          <a:xfrm rot="1620000" flipV="1">
            <a:off x="8118981" y="1851390"/>
            <a:ext cx="0" cy="12801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C34FF0-061D-2D4B-9932-FB7579256929}"/>
              </a:ext>
            </a:extLst>
          </p:cNvPr>
          <p:cNvCxnSpPr>
            <a:cxnSpLocks/>
          </p:cNvCxnSpPr>
          <p:nvPr/>
        </p:nvCxnSpPr>
        <p:spPr>
          <a:xfrm flipH="1">
            <a:off x="6935372" y="3047717"/>
            <a:ext cx="889713" cy="87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AE68DA-F148-6946-8275-036FA82E228E}"/>
              </a:ext>
            </a:extLst>
          </p:cNvPr>
          <p:cNvCxnSpPr>
            <a:cxnSpLocks/>
          </p:cNvCxnSpPr>
          <p:nvPr/>
        </p:nvCxnSpPr>
        <p:spPr>
          <a:xfrm>
            <a:off x="7828390" y="3061785"/>
            <a:ext cx="581182" cy="60072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E293B6-4408-9742-A8A3-2AABF70D5C50}"/>
              </a:ext>
            </a:extLst>
          </p:cNvPr>
          <p:cNvCxnSpPr/>
          <p:nvPr/>
        </p:nvCxnSpPr>
        <p:spPr>
          <a:xfrm>
            <a:off x="7825085" y="3047717"/>
            <a:ext cx="0" cy="61479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EACC84-FD09-1A42-A7ED-C44575B6EA15}"/>
              </a:ext>
            </a:extLst>
          </p:cNvPr>
          <p:cNvCxnSpPr>
            <a:cxnSpLocks/>
          </p:cNvCxnSpPr>
          <p:nvPr/>
        </p:nvCxnSpPr>
        <p:spPr>
          <a:xfrm flipV="1">
            <a:off x="7828389" y="2600803"/>
            <a:ext cx="232516" cy="44691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11EAB8-60CE-9744-8755-0FF507E38556}"/>
                  </a:ext>
                </a:extLst>
              </p:cNvPr>
              <p:cNvSpPr txBox="1"/>
              <p:nvPr/>
            </p:nvSpPr>
            <p:spPr>
              <a:xfrm>
                <a:off x="7836548" y="3654821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11EAB8-60CE-9744-8755-0FF507E3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548" y="3654821"/>
                <a:ext cx="288925" cy="276999"/>
              </a:xfrm>
              <a:prstGeom prst="rect">
                <a:avLst/>
              </a:prstGeom>
              <a:blipFill>
                <a:blip r:embed="rId3"/>
                <a:stretch>
                  <a:fillRect l="-13043" r="-4348" b="-1818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7EC793-AA1D-5D4C-861C-EF8443448939}"/>
                  </a:ext>
                </a:extLst>
              </p:cNvPr>
              <p:cNvSpPr txBox="1"/>
              <p:nvPr/>
            </p:nvSpPr>
            <p:spPr>
              <a:xfrm>
                <a:off x="8090776" y="262840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TW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7EC793-AA1D-5D4C-861C-EF844344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76" y="2628403"/>
                <a:ext cx="294247" cy="276999"/>
              </a:xfrm>
              <a:prstGeom prst="rect">
                <a:avLst/>
              </a:prstGeom>
              <a:blipFill>
                <a:blip r:embed="rId4"/>
                <a:stretch>
                  <a:fillRect l="-4167" r="-4167" b="-173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ACACA29-3F59-B04F-8063-51B5DE1B055A}"/>
                  </a:ext>
                </a:extLst>
              </p:cNvPr>
              <p:cNvSpPr/>
              <p:nvPr/>
            </p:nvSpPr>
            <p:spPr>
              <a:xfrm>
                <a:off x="7773549" y="1869877"/>
                <a:ext cx="40697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ACACA29-3F59-B04F-8063-51B5DE1B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49" y="1869877"/>
                <a:ext cx="40697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ED349EF-A28B-D24D-8739-D12D47F66A7B}"/>
              </a:ext>
            </a:extLst>
          </p:cNvPr>
          <p:cNvSpPr>
            <a:spLocks noChangeAspect="1"/>
          </p:cNvSpPr>
          <p:nvPr/>
        </p:nvSpPr>
        <p:spPr>
          <a:xfrm rot="1620000">
            <a:off x="7680445" y="1925099"/>
            <a:ext cx="1003024" cy="540000"/>
          </a:xfrm>
          <a:prstGeom prst="arc">
            <a:avLst>
              <a:gd name="adj1" fmla="val 6455036"/>
              <a:gd name="adj2" fmla="val 12012591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224A98-F23C-184D-A022-5C4D67FF7A2B}"/>
              </a:ext>
            </a:extLst>
          </p:cNvPr>
          <p:cNvCxnSpPr/>
          <p:nvPr/>
        </p:nvCxnSpPr>
        <p:spPr>
          <a:xfrm flipH="1" flipV="1">
            <a:off x="7884423" y="1867252"/>
            <a:ext cx="353476" cy="40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582465-AF11-9544-BC04-313E842B0CF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7985972" y="2288903"/>
            <a:ext cx="251927" cy="10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36B015-68BA-C340-8F31-321CE7860461}"/>
                  </a:ext>
                </a:extLst>
              </p:cNvPr>
              <p:cNvSpPr txBox="1"/>
              <p:nvPr/>
            </p:nvSpPr>
            <p:spPr>
              <a:xfrm>
                <a:off x="6597266" y="304771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36B015-68BA-C340-8F31-321CE786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266" y="3047716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2500" r="-12500"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5CE74B-1504-FF42-A307-4C1BBF97DBA5}"/>
                  </a:ext>
                </a:extLst>
              </p:cNvPr>
              <p:cNvSpPr txBox="1"/>
              <p:nvPr/>
            </p:nvSpPr>
            <p:spPr>
              <a:xfrm>
                <a:off x="8325334" y="3654820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5CE74B-1504-FF42-A307-4C1BBF97D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34" y="3654820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3DBAAA-6C19-7C47-AE01-7DA4551634AB}"/>
                  </a:ext>
                </a:extLst>
              </p:cNvPr>
              <p:cNvSpPr txBox="1"/>
              <p:nvPr/>
            </p:nvSpPr>
            <p:spPr>
              <a:xfrm>
                <a:off x="8465188" y="186689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3DBAAA-6C19-7C47-AE01-7DA455163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188" y="1866893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13333" r="-13333" b="-43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AA28D9-7EC2-7547-ABA4-5D265433DCB2}"/>
                  </a:ext>
                </a:extLst>
              </p:cNvPr>
              <p:cNvSpPr/>
              <p:nvPr/>
            </p:nvSpPr>
            <p:spPr>
              <a:xfrm>
                <a:off x="6184086" y="4298429"/>
                <a:ext cx="2082301" cy="71109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Or alternatively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⋁</m:t>
                          </m:r>
                        </m:sup>
                      </m:sSup>
                    </m:oMath>
                  </m:oMathPara>
                </a14:m>
                <a:endParaRPr lang="en-TW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AA28D9-7EC2-7547-ABA4-5D265433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086" y="4298429"/>
                <a:ext cx="2082301" cy="711092"/>
              </a:xfrm>
              <a:prstGeom prst="rect">
                <a:avLst/>
              </a:prstGeom>
              <a:blipFill>
                <a:blip r:embed="rId9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91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Outlines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1E71-2A3D-4DE4-972D-493D636E7B7E}"/>
              </a:ext>
            </a:extLst>
          </p:cNvPr>
          <p:cNvSpPr txBox="1"/>
          <p:nvPr/>
        </p:nvSpPr>
        <p:spPr>
          <a:xfrm>
            <a:off x="342900" y="660400"/>
            <a:ext cx="833628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Rotation Matrix and Quaternion (continued)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Hardware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system of UAVs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Preliminaries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Dynamics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PD controller for UAVs</a:t>
            </a:r>
          </a:p>
        </p:txBody>
      </p:sp>
    </p:spTree>
    <p:extLst>
      <p:ext uri="{BB962C8B-B14F-4D97-AF65-F5344CB8AC3E}">
        <p14:creationId xmlns:p14="http://schemas.microsoft.com/office/powerpoint/2010/main" val="1292004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PID Feedback Controller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EDE76-94D1-734B-973A-233A4825D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0" t="44059" r="24584"/>
          <a:stretch/>
        </p:blipFill>
        <p:spPr>
          <a:xfrm>
            <a:off x="571126" y="869663"/>
            <a:ext cx="4333888" cy="103900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E04279-6210-5A41-A84E-489695AC74DD}"/>
              </a:ext>
            </a:extLst>
          </p:cNvPr>
          <p:cNvCxnSpPr/>
          <p:nvPr/>
        </p:nvCxnSpPr>
        <p:spPr>
          <a:xfrm>
            <a:off x="1469491" y="3374842"/>
            <a:ext cx="675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061BB9-5555-2C48-9E49-182F5B479825}"/>
              </a:ext>
            </a:extLst>
          </p:cNvPr>
          <p:cNvSpPr/>
          <p:nvPr/>
        </p:nvSpPr>
        <p:spPr>
          <a:xfrm>
            <a:off x="2165682" y="3270933"/>
            <a:ext cx="197428" cy="187037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BD3BF-6E0A-1040-B6FB-2EF8E57A431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63110" y="3364452"/>
            <a:ext cx="68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530CDE-ADFF-CB4E-BEB2-5FC73665A681}"/>
              </a:ext>
            </a:extLst>
          </p:cNvPr>
          <p:cNvSpPr/>
          <p:nvPr/>
        </p:nvSpPr>
        <p:spPr>
          <a:xfrm>
            <a:off x="3085820" y="3140038"/>
            <a:ext cx="955343" cy="491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000000"/>
                </a:solidFill>
              </a:rPr>
              <a:t>I</a:t>
            </a:r>
          </a:p>
          <a:p>
            <a:pPr algn="ctr"/>
            <a:r>
              <a:rPr lang="en-TW" dirty="0">
                <a:solidFill>
                  <a:srgbClr val="000000"/>
                </a:solidFill>
              </a:rPr>
              <a:t>controller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10A37-356A-D949-8F98-18A2C029388B}"/>
              </a:ext>
            </a:extLst>
          </p:cNvPr>
          <p:cNvSpPr/>
          <p:nvPr/>
        </p:nvSpPr>
        <p:spPr>
          <a:xfrm>
            <a:off x="5560461" y="3118790"/>
            <a:ext cx="955343" cy="49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Plant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DE220B-1925-6C48-B24D-A38E6480EB67}"/>
              </a:ext>
            </a:extLst>
          </p:cNvPr>
          <p:cNvSpPr/>
          <p:nvPr/>
        </p:nvSpPr>
        <p:spPr>
          <a:xfrm>
            <a:off x="4687623" y="3270932"/>
            <a:ext cx="197428" cy="187037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9F183D-6358-BB4E-AFE9-0EA4A910A344}"/>
              </a:ext>
            </a:extLst>
          </p:cNvPr>
          <p:cNvCxnSpPr/>
          <p:nvPr/>
        </p:nvCxnSpPr>
        <p:spPr>
          <a:xfrm>
            <a:off x="4885051" y="3364450"/>
            <a:ext cx="675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6493FA-B199-FD4B-8374-FC868B88D417}"/>
              </a:ext>
            </a:extLst>
          </p:cNvPr>
          <p:cNvCxnSpPr/>
          <p:nvPr/>
        </p:nvCxnSpPr>
        <p:spPr>
          <a:xfrm>
            <a:off x="6515804" y="3364450"/>
            <a:ext cx="675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1D458-2CB1-2847-8685-DAD4D552942C}"/>
              </a:ext>
            </a:extLst>
          </p:cNvPr>
          <p:cNvCxnSpPr>
            <a:cxnSpLocks/>
          </p:cNvCxnSpPr>
          <p:nvPr/>
        </p:nvCxnSpPr>
        <p:spPr>
          <a:xfrm>
            <a:off x="6863791" y="3374842"/>
            <a:ext cx="0" cy="122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8B2B06-65DA-E94F-BCEE-2CC18E00D696}"/>
              </a:ext>
            </a:extLst>
          </p:cNvPr>
          <p:cNvCxnSpPr>
            <a:cxnSpLocks/>
            <a:endCxn id="5" idx="4"/>
          </p:cNvCxnSpPr>
          <p:nvPr/>
        </p:nvCxnSpPr>
        <p:spPr>
          <a:xfrm flipH="1" flipV="1">
            <a:off x="2264396" y="3457970"/>
            <a:ext cx="12418" cy="114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CE3694-1B4F-A74E-9614-96EC61444C3F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276814" y="4598800"/>
            <a:ext cx="1813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E05F3F-E005-9341-9B7F-8B3A28286996}"/>
                  </a:ext>
                </a:extLst>
              </p:cNvPr>
              <p:cNvSpPr txBox="1"/>
              <p:nvPr/>
            </p:nvSpPr>
            <p:spPr>
              <a:xfrm>
                <a:off x="1759528" y="3362433"/>
                <a:ext cx="286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E05F3F-E005-9341-9B7F-8B3A28286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28" y="3362433"/>
                <a:ext cx="28660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A399F3-3B82-1440-A02B-848E11F291CA}"/>
                  </a:ext>
                </a:extLst>
              </p:cNvPr>
              <p:cNvSpPr txBox="1"/>
              <p:nvPr/>
            </p:nvSpPr>
            <p:spPr>
              <a:xfrm>
                <a:off x="1911928" y="3514833"/>
                <a:ext cx="286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A399F3-3B82-1440-A02B-848E11F29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28" y="3514833"/>
                <a:ext cx="2866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1CFFB2-1540-D342-961E-ED75842F619E}"/>
                  </a:ext>
                </a:extLst>
              </p:cNvPr>
              <p:cNvSpPr txBox="1"/>
              <p:nvPr/>
            </p:nvSpPr>
            <p:spPr>
              <a:xfrm>
                <a:off x="685426" y="3118790"/>
                <a:ext cx="1197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1CFFB2-1540-D342-961E-ED75842F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6" y="3118790"/>
                <a:ext cx="119756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FFD8A-B325-6046-8409-31E86E3DB508}"/>
                  </a:ext>
                </a:extLst>
              </p:cNvPr>
              <p:cNvSpPr txBox="1"/>
              <p:nvPr/>
            </p:nvSpPr>
            <p:spPr>
              <a:xfrm>
                <a:off x="1469491" y="3835102"/>
                <a:ext cx="1197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FFD8A-B325-6046-8409-31E86E3DB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491" y="3835102"/>
                <a:ext cx="11975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2C896BC-E363-F547-B3CB-59D00A6844BE}"/>
                  </a:ext>
                </a:extLst>
              </p:cNvPr>
              <p:cNvSpPr/>
              <p:nvPr/>
            </p:nvSpPr>
            <p:spPr>
              <a:xfrm>
                <a:off x="2547053" y="3076057"/>
                <a:ext cx="3359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2C896BC-E363-F547-B3CB-59D00A684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3" y="3076057"/>
                <a:ext cx="3359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341C25-2F81-EB48-9E97-F043106658FC}"/>
                  </a:ext>
                </a:extLst>
              </p:cNvPr>
              <p:cNvSpPr txBox="1"/>
              <p:nvPr/>
            </p:nvSpPr>
            <p:spPr>
              <a:xfrm>
                <a:off x="6705540" y="3076056"/>
                <a:ext cx="1197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341C25-2F81-EB48-9E97-F04310665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40" y="3076056"/>
                <a:ext cx="1197569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E9BF1368-8396-1E4E-8494-7483B79FF280}"/>
              </a:ext>
            </a:extLst>
          </p:cNvPr>
          <p:cNvSpPr/>
          <p:nvPr/>
        </p:nvSpPr>
        <p:spPr>
          <a:xfrm>
            <a:off x="4089970" y="4353140"/>
            <a:ext cx="1404923" cy="49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Measurement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A360BB-43D0-154A-B9A7-8E4BF847170C}"/>
              </a:ext>
            </a:extLst>
          </p:cNvPr>
          <p:cNvCxnSpPr>
            <a:cxnSpLocks/>
          </p:cNvCxnSpPr>
          <p:nvPr/>
        </p:nvCxnSpPr>
        <p:spPr>
          <a:xfrm>
            <a:off x="5165294" y="4598800"/>
            <a:ext cx="1698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86DCA2D-9020-6D43-8696-06E3DC611EFC}"/>
              </a:ext>
            </a:extLst>
          </p:cNvPr>
          <p:cNvSpPr/>
          <p:nvPr/>
        </p:nvSpPr>
        <p:spPr>
          <a:xfrm>
            <a:off x="3088118" y="2571750"/>
            <a:ext cx="955343" cy="491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000000"/>
                </a:solidFill>
              </a:rPr>
              <a:t>P</a:t>
            </a:r>
          </a:p>
          <a:p>
            <a:pPr algn="ctr"/>
            <a:r>
              <a:rPr lang="en-TW" dirty="0">
                <a:solidFill>
                  <a:srgbClr val="000000"/>
                </a:solidFill>
              </a:rPr>
              <a:t>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8A06C3-B83B-5245-84EF-25A2512A92F9}"/>
              </a:ext>
            </a:extLst>
          </p:cNvPr>
          <p:cNvSpPr/>
          <p:nvPr/>
        </p:nvSpPr>
        <p:spPr>
          <a:xfrm>
            <a:off x="3080614" y="3706836"/>
            <a:ext cx="955343" cy="491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000000"/>
                </a:solidFill>
              </a:rPr>
              <a:t>D</a:t>
            </a:r>
          </a:p>
          <a:p>
            <a:pPr algn="ctr"/>
            <a:r>
              <a:rPr lang="en-TW" dirty="0">
                <a:solidFill>
                  <a:srgbClr val="000000"/>
                </a:solidFill>
              </a:rPr>
              <a:t>controller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1741D0-70DE-E84D-A5B5-20703BB7F06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334197" y="2817410"/>
            <a:ext cx="746417" cy="48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0B5058-6EC4-FF45-99D9-E0038E94175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351257" y="3435912"/>
            <a:ext cx="729357" cy="51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D1ED2A-2FCD-4F42-8B3A-DE136B2D07B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052714" y="2822935"/>
            <a:ext cx="663822" cy="47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39D0A5-FF0F-3843-8E86-4128A578C246}"/>
              </a:ext>
            </a:extLst>
          </p:cNvPr>
          <p:cNvCxnSpPr>
            <a:cxnSpLocks/>
          </p:cNvCxnSpPr>
          <p:nvPr/>
        </p:nvCxnSpPr>
        <p:spPr>
          <a:xfrm>
            <a:off x="4021121" y="3356538"/>
            <a:ext cx="68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1DCC93-7307-E046-ACCA-62FEEF0AA902}"/>
              </a:ext>
            </a:extLst>
          </p:cNvPr>
          <p:cNvCxnSpPr>
            <a:cxnSpLocks/>
            <a:stCxn id="39" idx="3"/>
            <a:endCxn id="14" idx="3"/>
          </p:cNvCxnSpPr>
          <p:nvPr/>
        </p:nvCxnSpPr>
        <p:spPr>
          <a:xfrm flipV="1">
            <a:off x="4035957" y="3430578"/>
            <a:ext cx="680579" cy="52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0D16D4-E09B-124C-A649-DF9CAE926002}"/>
                  </a:ext>
                </a:extLst>
              </p:cNvPr>
              <p:cNvSpPr txBox="1"/>
              <p:nvPr/>
            </p:nvSpPr>
            <p:spPr>
              <a:xfrm>
                <a:off x="4322122" y="2788504"/>
                <a:ext cx="286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0D16D4-E09B-124C-A649-DF9CAE926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122" y="2788504"/>
                <a:ext cx="2866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375D95-5C1D-F545-8B4D-EB235146C48C}"/>
                  </a:ext>
                </a:extLst>
              </p:cNvPr>
              <p:cNvSpPr txBox="1"/>
              <p:nvPr/>
            </p:nvSpPr>
            <p:spPr>
              <a:xfrm>
                <a:off x="4214311" y="3049135"/>
                <a:ext cx="286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375D95-5C1D-F545-8B4D-EB235146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311" y="3049135"/>
                <a:ext cx="2866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CE8D58-A39B-D541-9E6B-191875FA34DE}"/>
                  </a:ext>
                </a:extLst>
              </p:cNvPr>
              <p:cNvSpPr txBox="1"/>
              <p:nvPr/>
            </p:nvSpPr>
            <p:spPr>
              <a:xfrm>
                <a:off x="4314618" y="3586594"/>
                <a:ext cx="286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CE8D58-A39B-D541-9E6B-191875FA3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618" y="3586594"/>
                <a:ext cx="28660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6238867-5AEE-A84B-A60A-4E259934537D}"/>
              </a:ext>
            </a:extLst>
          </p:cNvPr>
          <p:cNvSpPr/>
          <p:nvPr/>
        </p:nvSpPr>
        <p:spPr>
          <a:xfrm>
            <a:off x="2667060" y="2469738"/>
            <a:ext cx="1904940" cy="1801513"/>
          </a:xfrm>
          <a:prstGeom prst="rect">
            <a:avLst/>
          </a:prstGeom>
          <a:solidFill>
            <a:srgbClr val="431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000" dirty="0">
                <a:solidFill>
                  <a:schemeClr val="bg1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0090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7075146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PD Controller Design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A5EA08-EAB6-604C-B2C1-36B27BB01945}"/>
              </a:ext>
            </a:extLst>
          </p:cNvPr>
          <p:cNvGrpSpPr/>
          <p:nvPr/>
        </p:nvGrpSpPr>
        <p:grpSpPr>
          <a:xfrm>
            <a:off x="569910" y="2666104"/>
            <a:ext cx="8451248" cy="2202187"/>
            <a:chOff x="346376" y="1470656"/>
            <a:chExt cx="8451248" cy="22021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EEECD1-3858-A743-A191-AA179A5EFA59}"/>
                </a:ext>
              </a:extLst>
            </p:cNvPr>
            <p:cNvGrpSpPr/>
            <p:nvPr/>
          </p:nvGrpSpPr>
          <p:grpSpPr>
            <a:xfrm>
              <a:off x="346376" y="1470656"/>
              <a:ext cx="8451248" cy="2202187"/>
              <a:chOff x="334992" y="2255765"/>
              <a:chExt cx="8451248" cy="220218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64AE5D4-637D-0F45-A133-92982A16F124}"/>
                  </a:ext>
                </a:extLst>
              </p:cNvPr>
              <p:cNvCxnSpPr/>
              <p:nvPr/>
            </p:nvCxnSpPr>
            <p:spPr>
              <a:xfrm>
                <a:off x="671731" y="2971579"/>
                <a:ext cx="675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5FE30E-90B4-A448-817F-61B6557C07E7}"/>
                  </a:ext>
                </a:extLst>
              </p:cNvPr>
              <p:cNvSpPr/>
              <p:nvPr/>
            </p:nvSpPr>
            <p:spPr>
              <a:xfrm>
                <a:off x="1367922" y="2867670"/>
                <a:ext cx="197428" cy="187037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9166F3D-4B6D-1744-B86A-75BFFE16D062}"/>
                  </a:ext>
                </a:extLst>
              </p:cNvPr>
              <p:cNvCxnSpPr>
                <a:cxnSpLocks/>
                <a:stCxn id="69" idx="6"/>
                <a:endCxn id="71" idx="1"/>
              </p:cNvCxnSpPr>
              <p:nvPr/>
            </p:nvCxnSpPr>
            <p:spPr>
              <a:xfrm flipV="1">
                <a:off x="1565350" y="2951950"/>
                <a:ext cx="5428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FB7E40-50D5-744C-9BB7-B3A892323423}"/>
                  </a:ext>
                </a:extLst>
              </p:cNvPr>
              <p:cNvSpPr/>
              <p:nvPr/>
            </p:nvSpPr>
            <p:spPr>
              <a:xfrm>
                <a:off x="2108166" y="2706290"/>
                <a:ext cx="932918" cy="4913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000000"/>
                    </a:solidFill>
                  </a:rPr>
                  <a:t>PD</a:t>
                </a:r>
              </a:p>
              <a:p>
                <a:pPr algn="ctr"/>
                <a:r>
                  <a:rPr lang="en-TW" dirty="0">
                    <a:solidFill>
                      <a:srgbClr val="000000"/>
                    </a:solidFill>
                  </a:rPr>
                  <a:t>controller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911D5FD-4E60-D84D-BAF5-FBEB8A2197E9}"/>
                  </a:ext>
                </a:extLst>
              </p:cNvPr>
              <p:cNvSpPr/>
              <p:nvPr/>
            </p:nvSpPr>
            <p:spPr>
              <a:xfrm>
                <a:off x="7291887" y="2706290"/>
                <a:ext cx="1037199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UAV</a:t>
                </a:r>
              </a:p>
              <a:p>
                <a:pPr algn="ctr"/>
                <a:r>
                  <a:rPr lang="en-TW" dirty="0"/>
                  <a:t>(1), (2)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432099B-37C5-D94A-B098-5CA41A998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1162" y="2884599"/>
                <a:ext cx="485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58898F-1F4F-6A45-9905-E748FDBDF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9769" y="2883236"/>
                <a:ext cx="0" cy="1329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86F6467-8CD1-2F42-BEB7-8167281B4781}"/>
                  </a:ext>
                </a:extLst>
              </p:cNvPr>
              <p:cNvCxnSpPr>
                <a:cxnSpLocks/>
                <a:endCxn id="69" idx="4"/>
              </p:cNvCxnSpPr>
              <p:nvPr/>
            </p:nvCxnSpPr>
            <p:spPr>
              <a:xfrm flipH="1" flipV="1">
                <a:off x="1466636" y="3054707"/>
                <a:ext cx="0" cy="1157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FB0615C-6C69-4A42-8300-F3A9396A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6374" y="4212292"/>
                <a:ext cx="26624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/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/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B719BA3-59D6-DA4E-BBF2-700ED84689A1}"/>
                  </a:ext>
                </a:extLst>
              </p:cNvPr>
              <p:cNvSpPr/>
              <p:nvPr/>
            </p:nvSpPr>
            <p:spPr>
              <a:xfrm>
                <a:off x="3947064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Allocation matrix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26CDB96-09EF-8D41-B6B7-D1B870C888C1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>
                <a:off x="3041084" y="2951950"/>
                <a:ext cx="9005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059FF2A-FC6B-7C4A-B47F-C39C657D43DA}"/>
                  </a:ext>
                </a:extLst>
              </p:cNvPr>
              <p:cNvCxnSpPr>
                <a:cxnSpLocks/>
                <a:stCxn id="88" idx="3"/>
                <a:endCxn id="72" idx="1"/>
              </p:cNvCxnSpPr>
              <p:nvPr/>
            </p:nvCxnSpPr>
            <p:spPr>
              <a:xfrm>
                <a:off x="6689486" y="2944752"/>
                <a:ext cx="6024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/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C9F55B2-9737-1740-8618-157FBDB98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307" y="4212292"/>
                <a:ext cx="30797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3B7FD9-4546-3E4D-9AE6-A1AADFFE8DC4}"/>
                  </a:ext>
                </a:extLst>
              </p:cNvPr>
              <p:cNvSpPr/>
              <p:nvPr/>
            </p:nvSpPr>
            <p:spPr>
              <a:xfrm>
                <a:off x="5695422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  <a:r>
                  <a:rPr lang="en-TW" dirty="0"/>
                  <a:t>hrust to rotor speed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E1C9A3D8-92AC-474D-BF2B-483FDCA149B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4941128" y="2943918"/>
                <a:ext cx="754294" cy="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353" r="-147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3337B29-8354-1446-8092-95096A6294F4}"/>
                  </a:ext>
                </a:extLst>
              </p:cNvPr>
              <p:cNvSpPr/>
              <p:nvPr/>
            </p:nvSpPr>
            <p:spPr>
              <a:xfrm>
                <a:off x="4128846" y="3966632"/>
                <a:ext cx="1404923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Sensors:</a:t>
                </a:r>
              </a:p>
              <a:p>
                <a:pPr algn="ctr"/>
                <a:r>
                  <a:rPr lang="en-TW" dirty="0"/>
                  <a:t>IMU, GPS, etc.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/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TW" dirty="0"/>
                    <a:t>,</a:t>
                  </a:r>
                  <a:r>
                    <a:rPr lang="en-TW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  <a:blipFill>
                  <a:blip r:embed="rId10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E9B2A69-6EFE-CD49-B315-E96314ADA665}"/>
              </a:ext>
            </a:extLst>
          </p:cNvPr>
          <p:cNvSpPr/>
          <p:nvPr/>
        </p:nvSpPr>
        <p:spPr>
          <a:xfrm>
            <a:off x="1843996" y="2813818"/>
            <a:ext cx="2175831" cy="1157586"/>
          </a:xfrm>
          <a:prstGeom prst="rect">
            <a:avLst/>
          </a:prstGeom>
          <a:solidFill>
            <a:srgbClr val="431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PD</a:t>
            </a:r>
          </a:p>
          <a:p>
            <a:pPr algn="ctr"/>
            <a:r>
              <a:rPr lang="en-US" altLang="zh-TW" sz="2000" dirty="0"/>
              <a:t>Controller</a:t>
            </a:r>
            <a:endParaRPr lang="en-TW" sz="2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2580C-80B5-6740-8D4D-61F89DA96C95}"/>
              </a:ext>
            </a:extLst>
          </p:cNvPr>
          <p:cNvGrpSpPr/>
          <p:nvPr/>
        </p:nvGrpSpPr>
        <p:grpSpPr>
          <a:xfrm>
            <a:off x="569910" y="817888"/>
            <a:ext cx="4708478" cy="1567292"/>
            <a:chOff x="379165" y="3305646"/>
            <a:chExt cx="4708478" cy="15672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18FACD-8B64-C344-8AC8-A9CF21578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253" t="18219" r="16255"/>
            <a:stretch/>
          </p:blipFill>
          <p:spPr>
            <a:xfrm>
              <a:off x="379165" y="3305646"/>
              <a:ext cx="4708478" cy="15672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EAF8071-124E-1645-B763-F885E51F4D62}"/>
                    </a:ext>
                  </a:extLst>
                </p:cNvPr>
                <p:cNvSpPr/>
                <p:nvPr/>
              </p:nvSpPr>
              <p:spPr>
                <a:xfrm>
                  <a:off x="481105" y="3755387"/>
                  <a:ext cx="404020" cy="307777"/>
                </a:xfrm>
                <a:prstGeom prst="rect">
                  <a:avLst/>
                </a:prstGeom>
                <a:solidFill>
                  <a:schemeClr val="l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EAF8071-124E-1645-B763-F885E51F4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05" y="3755387"/>
                  <a:ext cx="40402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04EB5A4-31CD-4F4C-AA66-2E2161B3235D}"/>
                    </a:ext>
                  </a:extLst>
                </p:cNvPr>
                <p:cNvSpPr/>
                <p:nvPr/>
              </p:nvSpPr>
              <p:spPr>
                <a:xfrm>
                  <a:off x="481105" y="4099071"/>
                  <a:ext cx="410112" cy="324769"/>
                </a:xfrm>
                <a:prstGeom prst="rect">
                  <a:avLst/>
                </a:prstGeom>
                <a:solidFill>
                  <a:schemeClr val="l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04EB5A4-31CD-4F4C-AA66-2E2161B32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05" y="4099071"/>
                  <a:ext cx="410112" cy="3247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FB35D94-C2AF-4743-9089-2E6202DD8C62}"/>
                    </a:ext>
                  </a:extLst>
                </p:cNvPr>
                <p:cNvSpPr/>
                <p:nvPr/>
              </p:nvSpPr>
              <p:spPr>
                <a:xfrm>
                  <a:off x="488661" y="4486004"/>
                  <a:ext cx="395365" cy="307777"/>
                </a:xfrm>
                <a:prstGeom prst="rect">
                  <a:avLst/>
                </a:prstGeom>
                <a:solidFill>
                  <a:schemeClr val="lt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FB35D94-C2AF-4743-9089-2E6202DD8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61" y="4486004"/>
                  <a:ext cx="39536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27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Tracking Errors for the </a:t>
            </a:r>
            <a:r>
              <a:rPr lang="en-US" altLang="zh-TW" sz="2800" dirty="0" err="1"/>
              <a:t>Multirotors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B0ED8-8C9B-814D-BD00-FF24B90C5D5F}"/>
                  </a:ext>
                </a:extLst>
              </p:cNvPr>
              <p:cNvSpPr txBox="1"/>
              <p:nvPr/>
            </p:nvSpPr>
            <p:spPr>
              <a:xfrm>
                <a:off x="228125" y="725075"/>
                <a:ext cx="7507819" cy="16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TW" dirty="0"/>
                  <a:t>Tracking error in Z direction: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TW" dirty="0"/>
                  <a:t>………………..in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TW" dirty="0"/>
                  <a:t> direction: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TW" dirty="0"/>
              </a:p>
              <a:p>
                <a:pPr>
                  <a:lnSpc>
                    <a:spcPct val="150000"/>
                  </a:lnSpc>
                </a:pPr>
                <a:r>
                  <a:rPr lang="en-TW" dirty="0"/>
                  <a:t>………………..in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dirty="0"/>
                  <a:t> direction: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TW" dirty="0"/>
              </a:p>
              <a:p>
                <a:pPr>
                  <a:lnSpc>
                    <a:spcPct val="150000"/>
                  </a:lnSpc>
                </a:pPr>
                <a:r>
                  <a:rPr lang="en-TW" dirty="0"/>
                  <a:t>………………..in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TW" dirty="0"/>
                  <a:t> direction: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TW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</a:t>
                </a:r>
                <a:r>
                  <a:rPr lang="en-TW" dirty="0"/>
                  <a:t>here the angles can be obtained from the following relations: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B0ED8-8C9B-814D-BD00-FF24B90C5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" y="725075"/>
                <a:ext cx="7507819" cy="1668214"/>
              </a:xfrm>
              <a:prstGeom prst="rect">
                <a:avLst/>
              </a:prstGeom>
              <a:blipFill>
                <a:blip r:embed="rId2"/>
                <a:stretch>
                  <a:fillRect l="-169" b="-30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33433AB-D546-0A41-9A38-057CDCB9DD25}"/>
              </a:ext>
            </a:extLst>
          </p:cNvPr>
          <p:cNvGrpSpPr/>
          <p:nvPr/>
        </p:nvGrpSpPr>
        <p:grpSpPr>
          <a:xfrm>
            <a:off x="228125" y="2763744"/>
            <a:ext cx="8570782" cy="897696"/>
            <a:chOff x="353291" y="3112347"/>
            <a:chExt cx="8570782" cy="897696"/>
          </a:xfrm>
        </p:grpSpPr>
        <p:pic>
          <p:nvPicPr>
            <p:cNvPr id="8" name="Google Shape;1108;p61">
              <a:extLst>
                <a:ext uri="{FF2B5EF4-FFF2-40B4-BE49-F238E27FC236}">
                  <a16:creationId xmlns:a16="http://schemas.microsoft.com/office/drawing/2014/main" id="{8490FAF1-F369-DB46-942C-93AD3B50900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6303"/>
            <a:stretch/>
          </p:blipFill>
          <p:spPr>
            <a:xfrm>
              <a:off x="2586827" y="3112347"/>
              <a:ext cx="6337246" cy="89769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74D35C8-452D-C043-827E-B983F472C09A}"/>
                    </a:ext>
                  </a:extLst>
                </p:cNvPr>
                <p:cNvSpPr/>
                <p:nvPr/>
              </p:nvSpPr>
              <p:spPr>
                <a:xfrm>
                  <a:off x="353291" y="3418127"/>
                  <a:ext cx="238512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TW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74D35C8-452D-C043-827E-B983F472C0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291" y="3418127"/>
                  <a:ext cx="2385122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02CC2-AB22-1243-AEF8-96FECC7FE5EB}"/>
              </a:ext>
            </a:extLst>
          </p:cNvPr>
          <p:cNvSpPr/>
          <p:nvPr/>
        </p:nvSpPr>
        <p:spPr>
          <a:xfrm>
            <a:off x="228125" y="3790791"/>
            <a:ext cx="4343875" cy="469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6CC11-97C8-2447-86A7-0A61DE761AC3}"/>
                  </a:ext>
                </a:extLst>
              </p:cNvPr>
              <p:cNvSpPr txBox="1"/>
              <p:nvPr/>
            </p:nvSpPr>
            <p:spPr>
              <a:xfrm>
                <a:off x="345093" y="3822916"/>
                <a:ext cx="4949072" cy="44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TW" dirty="0"/>
                  <a:t>,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6CC11-97C8-2447-86A7-0A61DE76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3" y="3822916"/>
                <a:ext cx="4949072" cy="44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796BB00-0464-8547-A066-0A8A5BEC5B71}"/>
              </a:ext>
            </a:extLst>
          </p:cNvPr>
          <p:cNvSpPr txBox="1"/>
          <p:nvPr/>
        </p:nvSpPr>
        <p:spPr>
          <a:xfrm>
            <a:off x="228125" y="4595152"/>
            <a:ext cx="837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For special cases, please check ref.:</a:t>
            </a:r>
          </a:p>
          <a:p>
            <a:r>
              <a:rPr lang="en-US" sz="1200" dirty="0">
                <a:hlinkClick r:id="rId6"/>
              </a:rPr>
              <a:t>http://www.close-range.com/docs/Computing_Euler_angles_from_a_rotation_matrix.pdf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AA05B-59AC-3087-8621-B282F89BDA30}"/>
                  </a:ext>
                </a:extLst>
              </p:cNvPr>
              <p:cNvSpPr txBox="1"/>
              <p:nvPr/>
            </p:nvSpPr>
            <p:spPr>
              <a:xfrm>
                <a:off x="8223132" y="3058702"/>
                <a:ext cx="64203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TW" dirty="0"/>
                  <a:t>cos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TW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AA05B-59AC-3087-8621-B282F89B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32" y="3058702"/>
                <a:ext cx="642035" cy="307777"/>
              </a:xfrm>
              <a:prstGeom prst="rect">
                <a:avLst/>
              </a:prstGeom>
              <a:blipFill>
                <a:blip r:embed="rId7"/>
                <a:stretch>
                  <a:fillRect l="-1961" b="-24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754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7075146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Transformation from Force/Torque to Rotor Speed</a:t>
            </a:r>
            <a:endParaRPr lang="en-US" sz="2800" dirty="0"/>
          </a:p>
          <a:p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A5EA08-EAB6-604C-B2C1-36B27BB01945}"/>
              </a:ext>
            </a:extLst>
          </p:cNvPr>
          <p:cNvGrpSpPr/>
          <p:nvPr/>
        </p:nvGrpSpPr>
        <p:grpSpPr>
          <a:xfrm>
            <a:off x="346376" y="1470656"/>
            <a:ext cx="8451248" cy="2202187"/>
            <a:chOff x="346376" y="1470656"/>
            <a:chExt cx="8451248" cy="22021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EEECD1-3858-A743-A191-AA179A5EFA59}"/>
                </a:ext>
              </a:extLst>
            </p:cNvPr>
            <p:cNvGrpSpPr/>
            <p:nvPr/>
          </p:nvGrpSpPr>
          <p:grpSpPr>
            <a:xfrm>
              <a:off x="346376" y="1470656"/>
              <a:ext cx="8451248" cy="2202187"/>
              <a:chOff x="334992" y="2255765"/>
              <a:chExt cx="8451248" cy="220218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64AE5D4-637D-0F45-A133-92982A16F124}"/>
                  </a:ext>
                </a:extLst>
              </p:cNvPr>
              <p:cNvCxnSpPr/>
              <p:nvPr/>
            </p:nvCxnSpPr>
            <p:spPr>
              <a:xfrm>
                <a:off x="671731" y="2971579"/>
                <a:ext cx="675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5FE30E-90B4-A448-817F-61B6557C07E7}"/>
                  </a:ext>
                </a:extLst>
              </p:cNvPr>
              <p:cNvSpPr/>
              <p:nvPr/>
            </p:nvSpPr>
            <p:spPr>
              <a:xfrm>
                <a:off x="1367922" y="2867670"/>
                <a:ext cx="197428" cy="187037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9166F3D-4B6D-1744-B86A-75BFFE16D062}"/>
                  </a:ext>
                </a:extLst>
              </p:cNvPr>
              <p:cNvCxnSpPr>
                <a:cxnSpLocks/>
                <a:stCxn id="69" idx="6"/>
                <a:endCxn id="71" idx="1"/>
              </p:cNvCxnSpPr>
              <p:nvPr/>
            </p:nvCxnSpPr>
            <p:spPr>
              <a:xfrm flipV="1">
                <a:off x="1565350" y="2951950"/>
                <a:ext cx="5428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FB7E40-50D5-744C-9BB7-B3A892323423}"/>
                  </a:ext>
                </a:extLst>
              </p:cNvPr>
              <p:cNvSpPr/>
              <p:nvPr/>
            </p:nvSpPr>
            <p:spPr>
              <a:xfrm>
                <a:off x="2108166" y="2706290"/>
                <a:ext cx="932918" cy="4913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000000"/>
                    </a:solidFill>
                  </a:rPr>
                  <a:t>controller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911D5FD-4E60-D84D-BAF5-FBEB8A2197E9}"/>
                  </a:ext>
                </a:extLst>
              </p:cNvPr>
              <p:cNvSpPr/>
              <p:nvPr/>
            </p:nvSpPr>
            <p:spPr>
              <a:xfrm>
                <a:off x="7291887" y="2706290"/>
                <a:ext cx="1037199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UAV</a:t>
                </a:r>
              </a:p>
              <a:p>
                <a:pPr algn="ctr"/>
                <a:r>
                  <a:rPr lang="en-TW" dirty="0"/>
                  <a:t>(1), (2)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432099B-37C5-D94A-B098-5CA41A998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1162" y="2884599"/>
                <a:ext cx="485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58898F-1F4F-6A45-9905-E748FDBDF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9769" y="2883236"/>
                <a:ext cx="0" cy="1329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86F6467-8CD1-2F42-BEB7-8167281B4781}"/>
                  </a:ext>
                </a:extLst>
              </p:cNvPr>
              <p:cNvCxnSpPr>
                <a:cxnSpLocks/>
                <a:endCxn id="69" idx="4"/>
              </p:cNvCxnSpPr>
              <p:nvPr/>
            </p:nvCxnSpPr>
            <p:spPr>
              <a:xfrm flipH="1" flipV="1">
                <a:off x="1466636" y="3054707"/>
                <a:ext cx="0" cy="1157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FB0615C-6C69-4A42-8300-F3A9396A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6374" y="4212292"/>
                <a:ext cx="26624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D2FD734-B33C-A345-BC7A-1B7167ECE1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768" y="2959170"/>
                    <a:ext cx="28660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6F980AB-3985-4841-A78E-D99F1D057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168" y="3111570"/>
                    <a:ext cx="28660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/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11D7152-CC3F-EC4D-90E9-8F1FA42B8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781" y="2548657"/>
                    <a:ext cx="119756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/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D4F4851-C182-994A-916E-A311185EB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4725" y="2672919"/>
                    <a:ext cx="33598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0915C67-93DD-C442-A5D1-0466B7C09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92" y="3468337"/>
                    <a:ext cx="119756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B719BA3-59D6-DA4E-BBF2-700ED84689A1}"/>
                  </a:ext>
                </a:extLst>
              </p:cNvPr>
              <p:cNvSpPr/>
              <p:nvPr/>
            </p:nvSpPr>
            <p:spPr>
              <a:xfrm>
                <a:off x="3947064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Allocation matrix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26CDB96-09EF-8D41-B6B7-D1B870C888C1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>
                <a:off x="3041084" y="2951950"/>
                <a:ext cx="9005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059FF2A-FC6B-7C4A-B47F-C39C657D43DA}"/>
                  </a:ext>
                </a:extLst>
              </p:cNvPr>
              <p:cNvCxnSpPr>
                <a:cxnSpLocks/>
                <a:stCxn id="88" idx="3"/>
                <a:endCxn id="72" idx="1"/>
              </p:cNvCxnSpPr>
              <p:nvPr/>
            </p:nvCxnSpPr>
            <p:spPr>
              <a:xfrm>
                <a:off x="6689486" y="2944752"/>
                <a:ext cx="6024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99D4B9C-615F-0742-A5B8-9BFCB7D29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084" y="2255765"/>
                    <a:ext cx="867930" cy="2324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34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/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8730357D-173A-DF4A-B91C-80F692456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018" y="2286607"/>
                    <a:ext cx="1131720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C9F55B2-9737-1740-8618-157FBDB98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307" y="4212292"/>
                <a:ext cx="30797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3B7FD9-4546-3E4D-9AE6-A1AADFFE8DC4}"/>
                  </a:ext>
                </a:extLst>
              </p:cNvPr>
              <p:cNvSpPr/>
              <p:nvPr/>
            </p:nvSpPr>
            <p:spPr>
              <a:xfrm>
                <a:off x="5695422" y="2563466"/>
                <a:ext cx="994064" cy="762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  <a:r>
                  <a:rPr lang="en-TW" dirty="0"/>
                  <a:t>hrust to rotor speed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E1C9A3D8-92AC-474D-BF2B-483FDCA149B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4941128" y="2943918"/>
                <a:ext cx="754294" cy="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8FFE54A-BB45-CB47-963D-F55B0DE8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0529" y="2258957"/>
                    <a:ext cx="85549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97" r="-1449" b="-41176"/>
                    </a:stretch>
                  </a:blipFill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3337B29-8354-1446-8092-95096A6294F4}"/>
                  </a:ext>
                </a:extLst>
              </p:cNvPr>
              <p:cNvSpPr/>
              <p:nvPr/>
            </p:nvSpPr>
            <p:spPr>
              <a:xfrm>
                <a:off x="4128846" y="3966632"/>
                <a:ext cx="1404923" cy="491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/>
                  <a:t>Sensors:</a:t>
                </a:r>
              </a:p>
              <a:p>
                <a:pPr algn="ctr"/>
                <a:r>
                  <a:rPr lang="en-TW" dirty="0"/>
                  <a:t>IMU, GPS, etc.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/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TW" dirty="0"/>
                    <a:t>,</a:t>
                  </a:r>
                  <a:r>
                    <a:rPr lang="en-TW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TW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98ECFF9F-B05E-3C4E-A0FD-71ACE540C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3828" y="3099209"/>
                  <a:ext cx="1203294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E9B2A69-6EFE-CD49-B315-E96314ADA665}"/>
              </a:ext>
            </a:extLst>
          </p:cNvPr>
          <p:cNvSpPr/>
          <p:nvPr/>
        </p:nvSpPr>
        <p:spPr>
          <a:xfrm>
            <a:off x="3516873" y="1675931"/>
            <a:ext cx="3625570" cy="1157586"/>
          </a:xfrm>
          <a:prstGeom prst="rect">
            <a:avLst/>
          </a:prstGeom>
          <a:solidFill>
            <a:srgbClr val="431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Transformation from Force/Torque to Rotor Speed</a:t>
            </a:r>
            <a:endParaRPr lang="en-TW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8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7" name="Google Shape;125;p27">
            <a:extLst>
              <a:ext uri="{FF2B5EF4-FFF2-40B4-BE49-F238E27FC236}">
                <a16:creationId xmlns:a16="http://schemas.microsoft.com/office/drawing/2014/main" id="{DE907600-B1E5-446E-BCAC-B626A3752BF5}"/>
              </a:ext>
            </a:extLst>
          </p:cNvPr>
          <p:cNvSpPr txBox="1">
            <a:spLocks/>
          </p:cNvSpPr>
          <p:nvPr/>
        </p:nvSpPr>
        <p:spPr>
          <a:xfrm>
            <a:off x="228125" y="-13132"/>
            <a:ext cx="6138587" cy="6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zh-TW" sz="2800" dirty="0"/>
              <a:t>PID Controller for the </a:t>
            </a:r>
            <a:r>
              <a:rPr lang="en-US" altLang="zh-TW" sz="2800" dirty="0" err="1"/>
              <a:t>Multirotors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05A1B8-D482-6840-945F-FC0EC5940A5F}"/>
                  </a:ext>
                </a:extLst>
              </p:cNvPr>
              <p:cNvSpPr/>
              <p:nvPr/>
            </p:nvSpPr>
            <p:spPr>
              <a:xfrm>
                <a:off x="228125" y="2357032"/>
                <a:ext cx="1817099" cy="1073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05A1B8-D482-6840-945F-FC0EC5940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" y="2357032"/>
                <a:ext cx="1817099" cy="1073371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D0EB8DA8-7515-5E42-AB80-31FDB4BCB857}"/>
                  </a:ext>
                </a:extLst>
              </p:cNvPr>
              <p:cNvSpPr/>
              <p:nvPr/>
            </p:nvSpPr>
            <p:spPr>
              <a:xfrm>
                <a:off x="228125" y="619459"/>
                <a:ext cx="3586688" cy="1459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   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 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plcHide m:val="on"/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𝐴𝐿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D0EB8DA8-7515-5E42-AB80-31FDB4BCB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" y="619459"/>
                <a:ext cx="3586688" cy="1459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74B98-2AAD-594C-8725-69C915086A55}"/>
                  </a:ext>
                </a:extLst>
              </p:cNvPr>
              <p:cNvSpPr/>
              <p:nvPr/>
            </p:nvSpPr>
            <p:spPr>
              <a:xfrm>
                <a:off x="1543088" y="3524358"/>
                <a:ext cx="993221" cy="33643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74B98-2AAD-594C-8725-69C91508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8" y="3524358"/>
                <a:ext cx="993221" cy="336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84BABD-B61B-DB42-876F-FA4E7AF391A7}"/>
                  </a:ext>
                </a:extLst>
              </p:cNvPr>
              <p:cNvSpPr/>
              <p:nvPr/>
            </p:nvSpPr>
            <p:spPr>
              <a:xfrm>
                <a:off x="233555" y="3873606"/>
                <a:ext cx="3102277" cy="119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sub>
                          </m:sSub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84BABD-B61B-DB42-876F-FA4E7AF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55" y="3873606"/>
                <a:ext cx="3102277" cy="1196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596C0FC-341C-EB40-808D-E08751938A8C}"/>
                  </a:ext>
                </a:extLst>
              </p:cNvPr>
              <p:cNvSpPr/>
              <p:nvPr/>
            </p:nvSpPr>
            <p:spPr>
              <a:xfrm>
                <a:off x="4356036" y="4019336"/>
                <a:ext cx="654025" cy="94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1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596C0FC-341C-EB40-808D-E0875193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036" y="4019336"/>
                <a:ext cx="654025" cy="947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>
            <a:extLst>
              <a:ext uri="{FF2B5EF4-FFF2-40B4-BE49-F238E27FC236}">
                <a16:creationId xmlns:a16="http://schemas.microsoft.com/office/drawing/2014/main" id="{D84B5BAA-B4AC-874A-ADF9-A578C5DD9695}"/>
              </a:ext>
            </a:extLst>
          </p:cNvPr>
          <p:cNvSpPr/>
          <p:nvPr/>
        </p:nvSpPr>
        <p:spPr>
          <a:xfrm>
            <a:off x="1047781" y="1931540"/>
            <a:ext cx="382138" cy="439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18506AD-2E21-1747-9132-89A08DBB2B84}"/>
              </a:ext>
            </a:extLst>
          </p:cNvPr>
          <p:cNvSpPr/>
          <p:nvPr/>
        </p:nvSpPr>
        <p:spPr>
          <a:xfrm>
            <a:off x="3215787" y="4342262"/>
            <a:ext cx="1091821" cy="27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3E3D4-4E98-4C4B-8263-765EA812633B}"/>
              </a:ext>
            </a:extLst>
          </p:cNvPr>
          <p:cNvSpPr txBox="1"/>
          <p:nvPr/>
        </p:nvSpPr>
        <p:spPr>
          <a:xfrm>
            <a:off x="3229485" y="4019336"/>
            <a:ext cx="100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0D0DF-BB93-564E-A469-9851C943959D}"/>
                  </a:ext>
                </a:extLst>
              </p:cNvPr>
              <p:cNvSpPr txBox="1"/>
              <p:nvPr/>
            </p:nvSpPr>
            <p:spPr>
              <a:xfrm>
                <a:off x="5286868" y="3982241"/>
                <a:ext cx="2989591" cy="10218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TW" dirty="0"/>
                  <a:t>The angular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can be controlled by the PWM command from the MCU to the ESC.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0D0DF-BB93-564E-A469-9851C943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68" y="3982241"/>
                <a:ext cx="2989591" cy="1021883"/>
              </a:xfrm>
              <a:prstGeom prst="rect">
                <a:avLst/>
              </a:prstGeom>
              <a:blipFill>
                <a:blip r:embed="rId7"/>
                <a:stretch>
                  <a:fillRect l="-420" b="-36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3A40686-97A1-E44C-A5D1-0DB29AB6E9AB}"/>
              </a:ext>
            </a:extLst>
          </p:cNvPr>
          <p:cNvSpPr/>
          <p:nvPr/>
        </p:nvSpPr>
        <p:spPr>
          <a:xfrm>
            <a:off x="1024669" y="3579350"/>
            <a:ext cx="382138" cy="439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633AFE-BEF3-FF45-88A2-9BB1659A0F2C}"/>
              </a:ext>
            </a:extLst>
          </p:cNvPr>
          <p:cNvGrpSpPr/>
          <p:nvPr/>
        </p:nvGrpSpPr>
        <p:grpSpPr>
          <a:xfrm>
            <a:off x="1543088" y="2371526"/>
            <a:ext cx="3904415" cy="1058877"/>
            <a:chOff x="1543088" y="2371526"/>
            <a:chExt cx="3904415" cy="10588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019192-304F-F84F-A4B8-2D6CEC666B0D}"/>
                </a:ext>
              </a:extLst>
            </p:cNvPr>
            <p:cNvSpPr/>
            <p:nvPr/>
          </p:nvSpPr>
          <p:spPr>
            <a:xfrm>
              <a:off x="1543088" y="2371526"/>
              <a:ext cx="394894" cy="1058877"/>
            </a:xfrm>
            <a:prstGeom prst="rect">
              <a:avLst/>
            </a:prstGeom>
            <a:noFill/>
            <a:ln>
              <a:solidFill>
                <a:srgbClr val="431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089B34-E5C8-7341-A087-028EC93FC266}"/>
                </a:ext>
              </a:extLst>
            </p:cNvPr>
            <p:cNvSpPr txBox="1"/>
            <p:nvPr/>
          </p:nvSpPr>
          <p:spPr>
            <a:xfrm>
              <a:off x="2770602" y="2711809"/>
              <a:ext cx="2676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dirty="0">
                  <a:solidFill>
                    <a:srgbClr val="4318FF"/>
                  </a:solidFill>
                </a:rPr>
                <a:t>Computed from the controller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046ACC-80DB-374E-A03E-9DE4A83D44F7}"/>
                </a:ext>
              </a:extLst>
            </p:cNvPr>
            <p:cNvSpPr/>
            <p:nvPr/>
          </p:nvSpPr>
          <p:spPr>
            <a:xfrm>
              <a:off x="1951630" y="2711323"/>
              <a:ext cx="859809" cy="261236"/>
            </a:xfrm>
            <a:custGeom>
              <a:avLst/>
              <a:gdLst>
                <a:gd name="connsiteX0" fmla="*/ 0 w 859809"/>
                <a:gd name="connsiteY0" fmla="*/ 113764 h 261236"/>
                <a:gd name="connsiteX1" fmla="*/ 491319 w 859809"/>
                <a:gd name="connsiteY1" fmla="*/ 4581 h 261236"/>
                <a:gd name="connsiteX2" fmla="*/ 436728 w 859809"/>
                <a:gd name="connsiteY2" fmla="*/ 250241 h 261236"/>
                <a:gd name="connsiteX3" fmla="*/ 859809 w 859809"/>
                <a:gd name="connsiteY3" fmla="*/ 195650 h 26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809" h="261236">
                  <a:moveTo>
                    <a:pt x="0" y="113764"/>
                  </a:moveTo>
                  <a:cubicBezTo>
                    <a:pt x="209265" y="47799"/>
                    <a:pt x="418531" y="-18165"/>
                    <a:pt x="491319" y="4581"/>
                  </a:cubicBezTo>
                  <a:cubicBezTo>
                    <a:pt x="564107" y="27327"/>
                    <a:pt x="375313" y="218396"/>
                    <a:pt x="436728" y="250241"/>
                  </a:cubicBezTo>
                  <a:cubicBezTo>
                    <a:pt x="498143" y="282086"/>
                    <a:pt x="678976" y="238868"/>
                    <a:pt x="859809" y="195650"/>
                  </a:cubicBezTo>
                </a:path>
              </a:pathLst>
            </a:custGeom>
            <a:noFill/>
            <a:ln>
              <a:solidFill>
                <a:srgbClr val="4318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12205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AFA-4D8F-674B-BD5A-1804165B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Other Ways to Compute the </a:t>
            </a:r>
            <a:r>
              <a:rPr lang="en-US" altLang="zh-TW" dirty="0"/>
              <a:t>Tracking Errors </a:t>
            </a:r>
            <a:r>
              <a:rPr lang="en-TW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EFF59-2B2E-2F44-87FB-E58CFF39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BA62-BF8E-42AB-A4DB-E7AC7C68EEA3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2307323-5563-C840-B7D3-7298386D4C5A}"/>
              </a:ext>
            </a:extLst>
          </p:cNvPr>
          <p:cNvSpPr/>
          <p:nvPr/>
        </p:nvSpPr>
        <p:spPr>
          <a:xfrm rot="1620000">
            <a:off x="7654233" y="2575975"/>
            <a:ext cx="645601" cy="290129"/>
          </a:xfrm>
          <a:prstGeom prst="arc">
            <a:avLst>
              <a:gd name="adj1" fmla="val 19242269"/>
              <a:gd name="adj2" fmla="val 12574666"/>
            </a:avLst>
          </a:prstGeom>
          <a:ln w="158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2980A0-1B68-D348-8054-26A8A8327908}"/>
              </a:ext>
            </a:extLst>
          </p:cNvPr>
          <p:cNvCxnSpPr>
            <a:cxnSpLocks/>
          </p:cNvCxnSpPr>
          <p:nvPr/>
        </p:nvCxnSpPr>
        <p:spPr>
          <a:xfrm rot="1620000" flipV="1">
            <a:off x="8118981" y="1851390"/>
            <a:ext cx="0" cy="12801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8B481C-FB24-1143-8667-D5205EAA7370}"/>
                  </a:ext>
                </a:extLst>
              </p:cNvPr>
              <p:cNvSpPr/>
              <p:nvPr/>
            </p:nvSpPr>
            <p:spPr>
              <a:xfrm>
                <a:off x="7773549" y="1869877"/>
                <a:ext cx="40697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8B481C-FB24-1143-8667-D5205EAA7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49" y="1869877"/>
                <a:ext cx="40697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D5CEEBB5-4F91-6749-9DD1-B8794F62AEB7}"/>
              </a:ext>
            </a:extLst>
          </p:cNvPr>
          <p:cNvSpPr>
            <a:spLocks noChangeAspect="1"/>
          </p:cNvSpPr>
          <p:nvPr/>
        </p:nvSpPr>
        <p:spPr>
          <a:xfrm rot="1620000">
            <a:off x="7680445" y="1925099"/>
            <a:ext cx="1003024" cy="540000"/>
          </a:xfrm>
          <a:prstGeom prst="arc">
            <a:avLst>
              <a:gd name="adj1" fmla="val 6455036"/>
              <a:gd name="adj2" fmla="val 12012591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C6DFBA-727C-B248-92CD-88D7404D66BC}"/>
              </a:ext>
            </a:extLst>
          </p:cNvPr>
          <p:cNvCxnSpPr/>
          <p:nvPr/>
        </p:nvCxnSpPr>
        <p:spPr>
          <a:xfrm flipH="1" flipV="1">
            <a:off x="7884423" y="1867252"/>
            <a:ext cx="353476" cy="40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7FD97-6E3B-EB4B-9CA4-1FDB5AC47B5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985972" y="2288903"/>
            <a:ext cx="251927" cy="10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F7CFA2-54E4-DF41-9BD8-44B7EA7E40C0}"/>
                  </a:ext>
                </a:extLst>
              </p:cNvPr>
              <p:cNvSpPr/>
              <p:nvPr/>
            </p:nvSpPr>
            <p:spPr>
              <a:xfrm>
                <a:off x="311699" y="1309785"/>
                <a:ext cx="6394621" cy="3740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TW" sz="1800" dirty="0">
                    <a:solidFill>
                      <a:srgbClr val="000000"/>
                    </a:solidFill>
                  </a:rPr>
                  <a:t>Find the rotation axis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TW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TW" sz="1800" dirty="0">
                    <a:solidFill>
                      <a:srgbClr val="000000"/>
                    </a:solidFill>
                  </a:rPr>
                  <a:t>by the following property: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𝑐𝑢𝑟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𝐶𝑢𝑟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000000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0000"/>
                    </a:solidFill>
                  </a:rPr>
                  <a:t> can be the axis of rotation and represents the direction of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/>
                  <a:t>T</a:t>
                </a:r>
                <a:r>
                  <a:rPr lang="en-US" altLang="zh-TW" sz="1800" dirty="0">
                    <a:solidFill>
                      <a:srgbClr val="000000"/>
                    </a:solidFill>
                  </a:rPr>
                  <a:t>he angle of rotation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𝑇𝑟𝑎𝑐𝑒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Pre>
                                  <m:sPrePr>
                                    <m:ctrlPr>
                                      <a:rPr lang="en-US" altLang="zh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TW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𝑐𝑢𝑟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𝑑𝑒𝑠</m:t>
                                    </m:r>
                                  </m:sup>
                                  <m:e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sPre>
                              </m:e>
                            </m:d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TW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F7CFA2-54E4-DF41-9BD8-44B7EA7E4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309785"/>
                <a:ext cx="6394621" cy="3740961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6E8D46-6AC4-FD4D-9F01-9045E42E5607}"/>
                  </a:ext>
                </a:extLst>
              </p:cNvPr>
              <p:cNvSpPr/>
              <p:nvPr/>
            </p:nvSpPr>
            <p:spPr>
              <a:xfrm>
                <a:off x="8341829" y="2456393"/>
                <a:ext cx="567207" cy="311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sPre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6E8D46-6AC4-FD4D-9F01-9045E42E5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829" y="2456393"/>
                <a:ext cx="567207" cy="311560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85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228125" y="-13132"/>
            <a:ext cx="6138587" cy="67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Recap - Hardware System of UAVs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47</a:t>
            </a:fld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C3E590A-9B13-4074-859A-86203E6CFA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7" y="1198959"/>
            <a:ext cx="3115503" cy="2745582"/>
          </a:xfrm>
          <a:prstGeom prst="rect">
            <a:avLst/>
          </a:prstGeom>
        </p:spPr>
      </p:pic>
      <p:sp>
        <p:nvSpPr>
          <p:cNvPr id="28" name="向右箭號 4">
            <a:extLst>
              <a:ext uri="{FF2B5EF4-FFF2-40B4-BE49-F238E27FC236}">
                <a16:creationId xmlns:a16="http://schemas.microsoft.com/office/drawing/2014/main" id="{F70E6617-7325-42C8-9C64-58CAA0F9735E}"/>
              </a:ext>
            </a:extLst>
          </p:cNvPr>
          <p:cNvSpPr/>
          <p:nvPr/>
        </p:nvSpPr>
        <p:spPr>
          <a:xfrm>
            <a:off x="3620466" y="2147420"/>
            <a:ext cx="656705" cy="516600"/>
          </a:xfrm>
          <a:prstGeom prst="rightArrow">
            <a:avLst/>
          </a:prstGeom>
          <a:solidFill>
            <a:srgbClr val="009A6A"/>
          </a:solidFill>
          <a:ln>
            <a:solidFill>
              <a:srgbClr val="009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9CD89BCE-4830-43B2-9D36-9EEE08A0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1" y="955721"/>
            <a:ext cx="4575923" cy="30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1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F350-ED5A-3448-8320-47710E85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Angle of Rotation about the Fixed 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EB28D0F-8331-4A48-949D-501F75121E0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Given a rotation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TW" dirty="0"/>
                  <a:t>, the angle of rotation is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𝑇𝑟𝑎𝑐𝑒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TW" dirty="0"/>
              </a:p>
              <a:p>
                <a:pPr marL="114300" indent="0">
                  <a:buNone/>
                </a:pPr>
                <a:r>
                  <a:rPr lang="en-US" dirty="0"/>
                  <a:t>W</a:t>
                </a:r>
                <a:r>
                  <a:rPr lang="en-TW" dirty="0"/>
                  <a:t>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EB28D0F-8331-4A48-949D-501F75121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24E4C-06F9-5E42-8A0A-09D2B9524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5C02-8BD9-2841-B6F5-B8370B4A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BC1EF7-1B71-774D-9E6B-D5B5388037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TW" dirty="0"/>
                  <a:t>Q: Given a inertial frame XYZ, a body-fixed frame</a:t>
                </a:r>
              </a:p>
              <a:p>
                <a:pPr marL="114300" indent="0">
                  <a:buNone/>
                </a:pPr>
                <a:r>
                  <a:rPr lang="en-TW" dirty="0"/>
                  <a:t> xyz is obtained by rotating the Z axis for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TW" dirty="0"/>
                  <a:t>, </a:t>
                </a:r>
              </a:p>
              <a:p>
                <a:pPr marL="114300" indent="0">
                  <a:buNone/>
                </a:pPr>
                <a:r>
                  <a:rPr lang="en-TW" dirty="0"/>
                  <a:t>followed by a rotation about the new y-axis </a:t>
                </a:r>
              </a:p>
              <a:p>
                <a:pPr marL="114300" indent="0">
                  <a:buNone/>
                </a:pPr>
                <a:r>
                  <a:rPr lang="en-TW" dirty="0"/>
                  <a:t>by angle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TW" dirty="0"/>
                  <a:t> Please find the angle of rotation </a:t>
                </a:r>
              </a:p>
              <a:p>
                <a:pPr marL="114300" indent="0">
                  <a:buNone/>
                </a:pPr>
                <a:r>
                  <a:rPr lang="en-US" dirty="0"/>
                  <a:t>a</a:t>
                </a:r>
                <a:r>
                  <a:rPr lang="en-TW" dirty="0"/>
                  <a:t>nd the axis of rotation?</a:t>
                </a:r>
              </a:p>
              <a:p>
                <a:pPr marL="114300" indent="0">
                  <a:buNone/>
                </a:pPr>
                <a:endParaRPr lang="en-TW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BC1EF7-1B71-774D-9E6B-D5B538803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F4B14-D380-D54F-ABA7-9CFFC373B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175CA-7824-7A4C-A424-E7E166BC77D1}"/>
              </a:ext>
            </a:extLst>
          </p:cNvPr>
          <p:cNvSpPr/>
          <p:nvPr/>
        </p:nvSpPr>
        <p:spPr>
          <a:xfrm>
            <a:off x="8092751" y="1152425"/>
            <a:ext cx="739549" cy="184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31746F-2D16-8544-AEBB-19CD7EE0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02" y="1034850"/>
            <a:ext cx="2968006" cy="2842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F96180-73AD-F040-8B54-144CD479007F}"/>
                  </a:ext>
                </a:extLst>
              </p:cNvPr>
              <p:cNvSpPr txBox="1"/>
              <p:nvPr/>
            </p:nvSpPr>
            <p:spPr>
              <a:xfrm>
                <a:off x="7838643" y="2088539"/>
                <a:ext cx="508216" cy="367473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F96180-73AD-F040-8B54-144CD479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643" y="2088539"/>
                <a:ext cx="508216" cy="367473"/>
              </a:xfrm>
              <a:prstGeom prst="rect">
                <a:avLst/>
              </a:prstGeom>
              <a:blipFill>
                <a:blip r:embed="rId4"/>
                <a:stretch>
                  <a:fillRect l="-12195" t="-3333" r="-4878"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AB9C8E-CF34-E048-8CCF-B98829AA53B8}"/>
                  </a:ext>
                </a:extLst>
              </p:cNvPr>
              <p:cNvSpPr txBox="1"/>
              <p:nvPr/>
            </p:nvSpPr>
            <p:spPr>
              <a:xfrm>
                <a:off x="7974615" y="2764743"/>
                <a:ext cx="506614" cy="367473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AB9C8E-CF34-E048-8CCF-B98829AA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15" y="2764743"/>
                <a:ext cx="506614" cy="367473"/>
              </a:xfrm>
              <a:prstGeom prst="rect">
                <a:avLst/>
              </a:prstGeom>
              <a:blipFill>
                <a:blip r:embed="rId5"/>
                <a:stretch>
                  <a:fillRect l="-2439" t="-3333" r="-7317"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8966714-0D63-CA47-8DFB-DAF4744BA1B9}"/>
              </a:ext>
            </a:extLst>
          </p:cNvPr>
          <p:cNvSpPr/>
          <p:nvPr/>
        </p:nvSpPr>
        <p:spPr>
          <a:xfrm>
            <a:off x="8167678" y="2695004"/>
            <a:ext cx="120487" cy="161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282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5C02-8BD9-2841-B6F5-B8370B4A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Example -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F4B14-D380-D54F-ABA7-9CFFC373B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175CA-7824-7A4C-A424-E7E166BC77D1}"/>
              </a:ext>
            </a:extLst>
          </p:cNvPr>
          <p:cNvSpPr/>
          <p:nvPr/>
        </p:nvSpPr>
        <p:spPr>
          <a:xfrm>
            <a:off x="8092751" y="1152425"/>
            <a:ext cx="739549" cy="184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85807B-97D4-294C-A20A-4959111CC3BB}"/>
                  </a:ext>
                </a:extLst>
              </p:cNvPr>
              <p:cNvSpPr txBox="1"/>
              <p:nvPr/>
            </p:nvSpPr>
            <p:spPr>
              <a:xfrm>
                <a:off x="433953" y="1208868"/>
                <a:ext cx="3555998" cy="378218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</m:sSub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dirty="0"/>
              </a:p>
              <a:p>
                <a:pPr>
                  <a:lnSpc>
                    <a:spcPct val="150000"/>
                  </a:lnSpc>
                </a:pPr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Using the property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TW" dirty="0"/>
                  <a:t> to find the </a:t>
                </a:r>
                <a:r>
                  <a:rPr lang="en-TW" dirty="0">
                    <a:solidFill>
                      <a:srgbClr val="FF0000"/>
                    </a:solidFill>
                  </a:rPr>
                  <a:t>axis of rotation</a:t>
                </a:r>
                <a:r>
                  <a:rPr lang="en-TW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85807B-97D4-294C-A20A-4959111C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53" y="1208868"/>
                <a:ext cx="3555998" cy="3782189"/>
              </a:xfrm>
              <a:prstGeom prst="rect">
                <a:avLst/>
              </a:prstGeom>
              <a:blipFill>
                <a:blip r:embed="rId2"/>
                <a:stretch>
                  <a:fillRect l="-355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081E181-F158-F14E-A4DC-6F2A6D604F72}"/>
                  </a:ext>
                </a:extLst>
              </p:cNvPr>
              <p:cNvSpPr/>
              <p:nvPr/>
            </p:nvSpPr>
            <p:spPr>
              <a:xfrm>
                <a:off x="4572000" y="2613420"/>
                <a:ext cx="3678251" cy="2372381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TW" dirty="0">
                    <a:ea typeface="Cambria Math" panose="02040503050406030204" pitchFamily="18" charset="0"/>
                  </a:rPr>
                  <a:t>Using the formula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TW" dirty="0"/>
                  <a:t> 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TW" dirty="0"/>
                  <a:t>the </a:t>
                </a:r>
                <a:r>
                  <a:rPr lang="en-TW" dirty="0">
                    <a:solidFill>
                      <a:srgbClr val="FF0000"/>
                    </a:solidFill>
                  </a:rPr>
                  <a:t>angle of rotation </a:t>
                </a:r>
                <a:r>
                  <a:rPr lang="en-TW" dirty="0"/>
                  <a:t>can be obtained as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TW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endParaRPr lang="en-TW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66.4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081E181-F158-F14E-A4DC-6F2A6D604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13420"/>
                <a:ext cx="3678251" cy="2372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8CB5CC6-75CF-F645-BB39-060E9EAD8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73" y="238888"/>
            <a:ext cx="2392503" cy="22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4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>
            <a:spLocks noGrp="1"/>
          </p:cNvSpPr>
          <p:nvPr>
            <p:ph type="title"/>
          </p:nvPr>
        </p:nvSpPr>
        <p:spPr>
          <a:xfrm>
            <a:off x="264308" y="20132"/>
            <a:ext cx="8520600" cy="4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LERP (Linear Interpretation)</a:t>
            </a:r>
            <a:endParaRPr sz="2800" dirty="0"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58B2F-C038-AB43-8672-1890C9EF86A5}"/>
                  </a:ext>
                </a:extLst>
              </p:cNvPr>
              <p:cNvSpPr txBox="1"/>
              <p:nvPr/>
            </p:nvSpPr>
            <p:spPr>
              <a:xfrm>
                <a:off x="250607" y="734976"/>
                <a:ext cx="8221851" cy="463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latin typeface="Cambria Math" panose="02040503050406030204" pitchFamily="18" charset="0"/>
                  </a:rPr>
                  <a:t>Given two quaternion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, their configuration can be shown as</a:t>
                </a:r>
                <a:endParaRPr lang="en-TW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58B2F-C038-AB43-8672-1890C9EF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7" y="734976"/>
                <a:ext cx="8221851" cy="463525"/>
              </a:xfrm>
              <a:prstGeom prst="rect">
                <a:avLst/>
              </a:prstGeom>
              <a:blipFill>
                <a:blip r:embed="rId3"/>
                <a:stretch>
                  <a:fillRect l="-616" b="-1891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46ED1EE-E347-CD43-9182-8433C9E00A66}"/>
                  </a:ext>
                </a:extLst>
              </p:cNvPr>
              <p:cNvSpPr/>
              <p:nvPr/>
            </p:nvSpPr>
            <p:spPr>
              <a:xfrm>
                <a:off x="2352710" y="3483548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46ED1EE-E347-CD43-9182-8433C9E0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710" y="3483548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31ABC9C8-B95E-5B4A-80BD-FE58FA597CA2}"/>
              </a:ext>
            </a:extLst>
          </p:cNvPr>
          <p:cNvSpPr>
            <a:spLocks noChangeAspect="1"/>
          </p:cNvSpPr>
          <p:nvPr/>
        </p:nvSpPr>
        <p:spPr>
          <a:xfrm>
            <a:off x="1096361" y="2456555"/>
            <a:ext cx="2160000" cy="21600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03AC3B-5235-E949-9E96-8BA0D8654AF4}"/>
              </a:ext>
            </a:extLst>
          </p:cNvPr>
          <p:cNvCxnSpPr>
            <a:cxnSpLocks/>
            <a:endCxn id="61" idx="6"/>
          </p:cNvCxnSpPr>
          <p:nvPr/>
        </p:nvCxnSpPr>
        <p:spPr>
          <a:xfrm>
            <a:off x="2176361" y="3536555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AE9E42-6081-4241-BC32-31645ACA078A}"/>
              </a:ext>
            </a:extLst>
          </p:cNvPr>
          <p:cNvCxnSpPr>
            <a:cxnSpLocks/>
            <a:endCxn id="61" idx="1"/>
          </p:cNvCxnSpPr>
          <p:nvPr/>
        </p:nvCxnSpPr>
        <p:spPr>
          <a:xfrm flipH="1" flipV="1">
            <a:off x="1412686" y="2772880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03F6E3C-BB9F-E949-8749-FE35E5D74F57}"/>
                  </a:ext>
                </a:extLst>
              </p:cNvPr>
              <p:cNvSpPr/>
              <p:nvPr/>
            </p:nvSpPr>
            <p:spPr>
              <a:xfrm>
                <a:off x="1352002" y="3021984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03F6E3C-BB9F-E949-8749-FE35E5D74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02" y="3021984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8DFA5007-AECC-C641-A936-FCD415BEFEB9}"/>
              </a:ext>
            </a:extLst>
          </p:cNvPr>
          <p:cNvSpPr/>
          <p:nvPr/>
        </p:nvSpPr>
        <p:spPr>
          <a:xfrm>
            <a:off x="1108570" y="3318683"/>
            <a:ext cx="2147477" cy="411577"/>
          </a:xfrm>
          <a:prstGeom prst="arc">
            <a:avLst>
              <a:gd name="adj1" fmla="val 20623"/>
              <a:gd name="adj2" fmla="val 0"/>
            </a:avLst>
          </a:prstGeom>
          <a:noFill/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lt1"/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6A1F1BD-9F5F-5843-92EB-BF6D79BDD7D0}"/>
              </a:ext>
            </a:extLst>
          </p:cNvPr>
          <p:cNvSpPr/>
          <p:nvPr/>
        </p:nvSpPr>
        <p:spPr>
          <a:xfrm>
            <a:off x="617489" y="2715729"/>
            <a:ext cx="2638558" cy="1750336"/>
          </a:xfrm>
          <a:prstGeom prst="arc">
            <a:avLst>
              <a:gd name="adj1" fmla="val 14191497"/>
              <a:gd name="adj2" fmla="val 21508533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1A824-802C-C34F-80D7-A21DA916153F}"/>
                  </a:ext>
                </a:extLst>
              </p:cNvPr>
              <p:cNvSpPr/>
              <p:nvPr/>
            </p:nvSpPr>
            <p:spPr>
              <a:xfrm>
                <a:off x="6320665" y="3530210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01A824-802C-C34F-80D7-A21DA9161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65" y="3530210"/>
                <a:ext cx="471347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721E070B-EA40-074A-BAF4-7B7274C2056C}"/>
              </a:ext>
            </a:extLst>
          </p:cNvPr>
          <p:cNvSpPr>
            <a:spLocks noChangeAspect="1"/>
          </p:cNvSpPr>
          <p:nvPr/>
        </p:nvSpPr>
        <p:spPr>
          <a:xfrm>
            <a:off x="5064316" y="2503217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1DA57C-3C69-B543-9F97-C096FC4B92E2}"/>
              </a:ext>
            </a:extLst>
          </p:cNvPr>
          <p:cNvCxnSpPr>
            <a:cxnSpLocks/>
            <a:endCxn id="47" idx="6"/>
          </p:cNvCxnSpPr>
          <p:nvPr/>
        </p:nvCxnSpPr>
        <p:spPr>
          <a:xfrm>
            <a:off x="6144316" y="3583217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89583F-4AA9-F546-BD90-F8FE94F0638D}"/>
              </a:ext>
            </a:extLst>
          </p:cNvPr>
          <p:cNvCxnSpPr>
            <a:cxnSpLocks/>
            <a:endCxn id="47" idx="1"/>
          </p:cNvCxnSpPr>
          <p:nvPr/>
        </p:nvCxnSpPr>
        <p:spPr>
          <a:xfrm flipH="1" flipV="1">
            <a:off x="5380641" y="2819542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CAD10A3-C573-FA40-8586-B29C7BFCC16D}"/>
                  </a:ext>
                </a:extLst>
              </p:cNvPr>
              <p:cNvSpPr/>
              <p:nvPr/>
            </p:nvSpPr>
            <p:spPr>
              <a:xfrm>
                <a:off x="5319957" y="3068646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CAD10A3-C573-FA40-8586-B29C7BFCC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957" y="3068646"/>
                <a:ext cx="46384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D18419C9-F0E6-8448-9B41-ED4F646D15E4}"/>
              </a:ext>
            </a:extLst>
          </p:cNvPr>
          <p:cNvSpPr/>
          <p:nvPr/>
        </p:nvSpPr>
        <p:spPr>
          <a:xfrm>
            <a:off x="3811531" y="3327040"/>
            <a:ext cx="760470" cy="40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6E9F986-1196-2640-B4B0-DF154B4DE9B1}"/>
              </a:ext>
            </a:extLst>
          </p:cNvPr>
          <p:cNvSpPr/>
          <p:nvPr/>
        </p:nvSpPr>
        <p:spPr>
          <a:xfrm>
            <a:off x="5050028" y="2503218"/>
            <a:ext cx="2165590" cy="2160000"/>
          </a:xfrm>
          <a:prstGeom prst="arc">
            <a:avLst>
              <a:gd name="adj1" fmla="val 13485029"/>
              <a:gd name="adj2" fmla="val 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DD6E7B0-E85C-434A-889D-26F8034B65E3}"/>
              </a:ext>
            </a:extLst>
          </p:cNvPr>
          <p:cNvSpPr/>
          <p:nvPr/>
        </p:nvSpPr>
        <p:spPr>
          <a:xfrm>
            <a:off x="2528888" y="2399445"/>
            <a:ext cx="3600450" cy="700943"/>
          </a:xfrm>
          <a:custGeom>
            <a:avLst/>
            <a:gdLst>
              <a:gd name="connsiteX0" fmla="*/ 0 w 3600450"/>
              <a:gd name="connsiteY0" fmla="*/ 700943 h 700943"/>
              <a:gd name="connsiteX1" fmla="*/ 1871662 w 3600450"/>
              <a:gd name="connsiteY1" fmla="*/ 855 h 700943"/>
              <a:gd name="connsiteX2" fmla="*/ 3600450 w 3600450"/>
              <a:gd name="connsiteY2" fmla="*/ 586643 h 70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450" h="700943">
                <a:moveTo>
                  <a:pt x="0" y="700943"/>
                </a:moveTo>
                <a:cubicBezTo>
                  <a:pt x="635793" y="360424"/>
                  <a:pt x="1271587" y="19905"/>
                  <a:pt x="1871662" y="855"/>
                </a:cubicBezTo>
                <a:cubicBezTo>
                  <a:pt x="2471737" y="-18195"/>
                  <a:pt x="3036093" y="284224"/>
                  <a:pt x="3600450" y="586643"/>
                </a:cubicBezTo>
              </a:path>
            </a:pathLst>
          </a:custGeom>
          <a:noFill/>
          <a:ln w="127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24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50" grpId="0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>
            <a:spLocks noGrp="1"/>
          </p:cNvSpPr>
          <p:nvPr>
            <p:ph type="title"/>
          </p:nvPr>
        </p:nvSpPr>
        <p:spPr>
          <a:xfrm>
            <a:off x="264308" y="20132"/>
            <a:ext cx="8520600" cy="4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LERP (Linear Interpretation)</a:t>
            </a:r>
            <a:endParaRPr sz="2800" dirty="0"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58B2F-C038-AB43-8672-1890C9EF86A5}"/>
                  </a:ext>
                </a:extLst>
              </p:cNvPr>
              <p:cNvSpPr txBox="1"/>
              <p:nvPr/>
            </p:nvSpPr>
            <p:spPr>
              <a:xfrm>
                <a:off x="250607" y="734976"/>
                <a:ext cx="8221851" cy="87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0" dirty="0">
                    <a:latin typeface="Cambria Math" panose="02040503050406030204" pitchFamily="18" charset="0"/>
                  </a:rPr>
                  <a:t>Given two quaternion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mbria Math" panose="02040503050406030204" pitchFamily="18" charset="0"/>
                  </a:rPr>
                  <a:t>, their LERP can be found as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TW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TW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58B2F-C038-AB43-8672-1890C9EF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7" y="734976"/>
                <a:ext cx="8221851" cy="871970"/>
              </a:xfrm>
              <a:prstGeom prst="rect">
                <a:avLst/>
              </a:prstGeom>
              <a:blipFill>
                <a:blip r:embed="rId3"/>
                <a:stretch>
                  <a:fillRect l="-616" b="-101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46ED1EE-E347-CD43-9182-8433C9E00A66}"/>
                  </a:ext>
                </a:extLst>
              </p:cNvPr>
              <p:cNvSpPr/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46ED1EE-E347-CD43-9182-8433C9E0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77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31ABC9C8-B95E-5B4A-80BD-FE58FA597CA2}"/>
              </a:ext>
            </a:extLst>
          </p:cNvPr>
          <p:cNvSpPr>
            <a:spLocks noChangeAspect="1"/>
          </p:cNvSpPr>
          <p:nvPr/>
        </p:nvSpPr>
        <p:spPr>
          <a:xfrm>
            <a:off x="592328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03AC3B-5235-E949-9E96-8BA0D8654AF4}"/>
              </a:ext>
            </a:extLst>
          </p:cNvPr>
          <p:cNvCxnSpPr>
            <a:cxnSpLocks/>
            <a:endCxn id="61" idx="6"/>
          </p:cNvCxnSpPr>
          <p:nvPr/>
        </p:nvCxnSpPr>
        <p:spPr>
          <a:xfrm>
            <a:off x="1672328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AE9E42-6081-4241-BC32-31645ACA078A}"/>
              </a:ext>
            </a:extLst>
          </p:cNvPr>
          <p:cNvCxnSpPr>
            <a:cxnSpLocks/>
            <a:endCxn id="61" idx="1"/>
          </p:cNvCxnSpPr>
          <p:nvPr/>
        </p:nvCxnSpPr>
        <p:spPr>
          <a:xfrm flipH="1" flipV="1">
            <a:off x="908653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03F6E3C-BB9F-E949-8749-FE35E5D74F57}"/>
                  </a:ext>
                </a:extLst>
              </p:cNvPr>
              <p:cNvSpPr/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03F6E3C-BB9F-E949-8749-FE35E5D74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" y="3065102"/>
                <a:ext cx="46384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3D13C9-76A8-AF41-B76F-F6FD31A9138B}"/>
              </a:ext>
            </a:extLst>
          </p:cNvPr>
          <p:cNvCxnSpPr>
            <a:endCxn id="61" idx="6"/>
          </p:cNvCxnSpPr>
          <p:nvPr/>
        </p:nvCxnSpPr>
        <p:spPr>
          <a:xfrm>
            <a:off x="945027" y="2815998"/>
            <a:ext cx="1807301" cy="7636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F47400-6210-0248-889F-CB01993CBB22}"/>
              </a:ext>
            </a:extLst>
          </p:cNvPr>
          <p:cNvCxnSpPr>
            <a:cxnSpLocks/>
          </p:cNvCxnSpPr>
          <p:nvPr/>
        </p:nvCxnSpPr>
        <p:spPr>
          <a:xfrm rot="-240000" flipH="1">
            <a:off x="2235215" y="3281944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DDF1657-8EF6-5D42-A824-FF125D8322CE}"/>
                  </a:ext>
                </a:extLst>
              </p:cNvPr>
              <p:cNvSpPr/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DDF1657-8EF6-5D42-A824-FF125D832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22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A200F0AE-2BBA-6F46-BAC1-4C4F0E737B34}"/>
              </a:ext>
            </a:extLst>
          </p:cNvPr>
          <p:cNvSpPr>
            <a:spLocks noChangeAspect="1"/>
          </p:cNvSpPr>
          <p:nvPr/>
        </p:nvSpPr>
        <p:spPr>
          <a:xfrm>
            <a:off x="3576373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647E0B1-F4EA-4F40-957D-25AAB6F7C183}"/>
              </a:ext>
            </a:extLst>
          </p:cNvPr>
          <p:cNvCxnSpPr>
            <a:endCxn id="68" idx="6"/>
          </p:cNvCxnSpPr>
          <p:nvPr/>
        </p:nvCxnSpPr>
        <p:spPr>
          <a:xfrm>
            <a:off x="4656373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3708B15-F966-A348-9B6C-33E58F6EAC3C}"/>
              </a:ext>
            </a:extLst>
          </p:cNvPr>
          <p:cNvCxnSpPr>
            <a:cxnSpLocks/>
            <a:endCxn id="68" idx="1"/>
          </p:cNvCxnSpPr>
          <p:nvPr/>
        </p:nvCxnSpPr>
        <p:spPr>
          <a:xfrm flipH="1" flipV="1">
            <a:off x="3892698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0BBC96E-13CF-6C4F-A9BC-B79CE8A16852}"/>
                  </a:ext>
                </a:extLst>
              </p:cNvPr>
              <p:cNvSpPr/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0BBC96E-13CF-6C4F-A9BC-B79CE8A16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14" y="3065102"/>
                <a:ext cx="46384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872BFF-C15A-9F4C-82B9-D8F67231DCF1}"/>
              </a:ext>
            </a:extLst>
          </p:cNvPr>
          <p:cNvCxnSpPr>
            <a:endCxn id="68" idx="6"/>
          </p:cNvCxnSpPr>
          <p:nvPr/>
        </p:nvCxnSpPr>
        <p:spPr>
          <a:xfrm>
            <a:off x="3929072" y="2815998"/>
            <a:ext cx="1807301" cy="7636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8B4F96-19F2-AB47-8465-A1F90248C185}"/>
              </a:ext>
            </a:extLst>
          </p:cNvPr>
          <p:cNvCxnSpPr>
            <a:cxnSpLocks/>
          </p:cNvCxnSpPr>
          <p:nvPr/>
        </p:nvCxnSpPr>
        <p:spPr>
          <a:xfrm rot="-240000" flipH="1">
            <a:off x="4774850" y="3087592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1EA4BB-E017-B541-A266-7630F944D546}"/>
                  </a:ext>
                </a:extLst>
              </p:cNvPr>
              <p:cNvSpPr/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1EA4BB-E017-B541-A266-7630F944D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59" y="3526666"/>
                <a:ext cx="4713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7177FBF0-DD3B-9346-8404-DC7132377AEC}"/>
              </a:ext>
            </a:extLst>
          </p:cNvPr>
          <p:cNvSpPr>
            <a:spLocks noChangeAspect="1"/>
          </p:cNvSpPr>
          <p:nvPr/>
        </p:nvSpPr>
        <p:spPr>
          <a:xfrm>
            <a:off x="6433810" y="2499673"/>
            <a:ext cx="2160000" cy="2160000"/>
          </a:xfrm>
          <a:prstGeom prst="ellipse">
            <a:avLst/>
          </a:prstGeom>
          <a:noFill/>
          <a:ln w="158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6A5E757-67A4-344A-8CCA-ABE35B08BD79}"/>
              </a:ext>
            </a:extLst>
          </p:cNvPr>
          <p:cNvCxnSpPr>
            <a:endCxn id="75" idx="6"/>
          </p:cNvCxnSpPr>
          <p:nvPr/>
        </p:nvCxnSpPr>
        <p:spPr>
          <a:xfrm>
            <a:off x="7513810" y="3579673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172A52-6CE4-BB4E-9E97-463F56190D27}"/>
              </a:ext>
            </a:extLst>
          </p:cNvPr>
          <p:cNvCxnSpPr>
            <a:cxnSpLocks/>
            <a:endCxn id="75" idx="1"/>
          </p:cNvCxnSpPr>
          <p:nvPr/>
        </p:nvCxnSpPr>
        <p:spPr>
          <a:xfrm flipH="1" flipV="1">
            <a:off x="6750135" y="2815998"/>
            <a:ext cx="763676" cy="763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97F1B40-DC7C-A648-B0C5-FFF9E9A7BA4C}"/>
                  </a:ext>
                </a:extLst>
              </p:cNvPr>
              <p:cNvSpPr/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97F1B40-DC7C-A648-B0C5-FFF9E9A7B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451" y="3065102"/>
                <a:ext cx="46384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F0FA7C-8346-7E40-A1FD-C7B3445FD6FF}"/>
              </a:ext>
            </a:extLst>
          </p:cNvPr>
          <p:cNvCxnSpPr>
            <a:endCxn id="75" idx="6"/>
          </p:cNvCxnSpPr>
          <p:nvPr/>
        </p:nvCxnSpPr>
        <p:spPr>
          <a:xfrm>
            <a:off x="6786509" y="2815998"/>
            <a:ext cx="1807301" cy="7636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8A3505-670D-CB43-B267-D218C3BEB1FB}"/>
              </a:ext>
            </a:extLst>
          </p:cNvPr>
          <p:cNvCxnSpPr>
            <a:cxnSpLocks/>
          </p:cNvCxnSpPr>
          <p:nvPr/>
        </p:nvCxnSpPr>
        <p:spPr>
          <a:xfrm rot="-240000" flipH="1">
            <a:off x="7126067" y="2876887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11C573A-902E-6647-BC2A-736B6F566268}"/>
                  </a:ext>
                </a:extLst>
              </p:cNvPr>
              <p:cNvSpPr/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11C573A-902E-6647-BC2A-736B6F566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2000435"/>
                <a:ext cx="10951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DE6457-4C82-764E-B43D-C3DA211220D4}"/>
                  </a:ext>
                </a:extLst>
              </p:cNvPr>
              <p:cNvSpPr/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DE6457-4C82-764E-B43D-C3DA21122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5" y="1963947"/>
                <a:ext cx="9668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734B7FF-AD3F-6A40-A7DD-7066DDCB7F3F}"/>
                  </a:ext>
                </a:extLst>
              </p:cNvPr>
              <p:cNvSpPr/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734B7FF-AD3F-6A40-A7DD-7066DDCB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74" y="1960215"/>
                <a:ext cx="10951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5D24068-4D12-F340-B87C-69E79B0C7304}"/>
              </a:ext>
            </a:extLst>
          </p:cNvPr>
          <p:cNvCxnSpPr/>
          <p:nvPr/>
        </p:nvCxnSpPr>
        <p:spPr>
          <a:xfrm flipV="1">
            <a:off x="1672328" y="3389944"/>
            <a:ext cx="616887" cy="18972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856B19-7BD0-8D4A-9969-817DCD68C694}"/>
              </a:ext>
            </a:extLst>
          </p:cNvPr>
          <p:cNvCxnSpPr>
            <a:cxnSpLocks/>
          </p:cNvCxnSpPr>
          <p:nvPr/>
        </p:nvCxnSpPr>
        <p:spPr>
          <a:xfrm flipV="1">
            <a:off x="4664255" y="3195592"/>
            <a:ext cx="164595" cy="3890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405EF0-4FE4-104A-833B-EC0AD8538E32}"/>
              </a:ext>
            </a:extLst>
          </p:cNvPr>
          <p:cNvCxnSpPr>
            <a:cxnSpLocks/>
          </p:cNvCxnSpPr>
          <p:nvPr/>
        </p:nvCxnSpPr>
        <p:spPr>
          <a:xfrm flipH="1" flipV="1">
            <a:off x="7189670" y="2984887"/>
            <a:ext cx="324814" cy="59977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4AD9E9-C2B0-0D46-BBE0-424EFB5DF9B1}"/>
                  </a:ext>
                </a:extLst>
              </p:cNvPr>
              <p:cNvSpPr/>
              <p:nvPr/>
            </p:nvSpPr>
            <p:spPr>
              <a:xfrm>
                <a:off x="1688821" y="3119879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4AD9E9-C2B0-0D46-BBE0-424EFB5DF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821" y="3119879"/>
                <a:ext cx="38081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53DF64C-EF87-CD46-956F-0D8BC4E8DA1D}"/>
                  </a:ext>
                </a:extLst>
              </p:cNvPr>
              <p:cNvSpPr/>
              <p:nvPr/>
            </p:nvSpPr>
            <p:spPr>
              <a:xfrm>
                <a:off x="4411735" y="3074053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53DF64C-EF87-CD46-956F-0D8BC4E8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35" y="3074053"/>
                <a:ext cx="380810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DC6C384-3013-424B-A824-63E99361DCB4}"/>
                  </a:ext>
                </a:extLst>
              </p:cNvPr>
              <p:cNvSpPr/>
              <p:nvPr/>
            </p:nvSpPr>
            <p:spPr>
              <a:xfrm>
                <a:off x="7307955" y="3041494"/>
                <a:ext cx="380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TW" sz="1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DC6C384-3013-424B-A824-63E99361D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955" y="3041494"/>
                <a:ext cx="380810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C7F460-99C7-5F4A-B649-90DA63F62874}"/>
              </a:ext>
            </a:extLst>
          </p:cNvPr>
          <p:cNvCxnSpPr>
            <a:cxnSpLocks/>
          </p:cNvCxnSpPr>
          <p:nvPr/>
        </p:nvCxnSpPr>
        <p:spPr>
          <a:xfrm rot="-240000" flipH="1">
            <a:off x="1787519" y="3091432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C195B03-7087-CA4D-8C52-323D50B0D8BF}"/>
              </a:ext>
            </a:extLst>
          </p:cNvPr>
          <p:cNvCxnSpPr>
            <a:cxnSpLocks/>
          </p:cNvCxnSpPr>
          <p:nvPr/>
        </p:nvCxnSpPr>
        <p:spPr>
          <a:xfrm rot="-240000" flipH="1">
            <a:off x="5211328" y="3271365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E9D455-F255-264C-AAB1-69C19A94ED7C}"/>
              </a:ext>
            </a:extLst>
          </p:cNvPr>
          <p:cNvCxnSpPr>
            <a:cxnSpLocks/>
          </p:cNvCxnSpPr>
          <p:nvPr/>
        </p:nvCxnSpPr>
        <p:spPr>
          <a:xfrm rot="-240000" flipH="1">
            <a:off x="7634765" y="3066735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9AB6F3-C1BB-A344-9FD5-75535ADA4E7D}"/>
              </a:ext>
            </a:extLst>
          </p:cNvPr>
          <p:cNvCxnSpPr>
            <a:cxnSpLocks/>
          </p:cNvCxnSpPr>
          <p:nvPr/>
        </p:nvCxnSpPr>
        <p:spPr>
          <a:xfrm rot="-240000" flipH="1">
            <a:off x="8058637" y="3261999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CCC902-1A07-404F-AE12-E618E30DE037}"/>
              </a:ext>
            </a:extLst>
          </p:cNvPr>
          <p:cNvCxnSpPr>
            <a:cxnSpLocks/>
          </p:cNvCxnSpPr>
          <p:nvPr/>
        </p:nvCxnSpPr>
        <p:spPr>
          <a:xfrm rot="-240000" flipH="1">
            <a:off x="1383544" y="2915244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823CD-E0FE-3748-93A7-CA5FD5EF7C0B}"/>
              </a:ext>
            </a:extLst>
          </p:cNvPr>
          <p:cNvCxnSpPr>
            <a:cxnSpLocks/>
          </p:cNvCxnSpPr>
          <p:nvPr/>
        </p:nvCxnSpPr>
        <p:spPr>
          <a:xfrm rot="-240000" flipH="1">
            <a:off x="4335775" y="2897559"/>
            <a:ext cx="10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622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21400</TotalTime>
  <Words>1964</Words>
  <Application>Microsoft Macintosh PowerPoint</Application>
  <PresentationFormat>On-screen Show (16:9)</PresentationFormat>
  <Paragraphs>536</Paragraphs>
  <Slides>47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NimbusRomNo9L-Regu</vt:lpstr>
      <vt:lpstr>Cambria Math</vt:lpstr>
      <vt:lpstr>PT Sans Narrow</vt:lpstr>
      <vt:lpstr>Open Sans</vt:lpstr>
      <vt:lpstr>Arial</vt:lpstr>
      <vt:lpstr>Simple Light</vt:lpstr>
      <vt:lpstr>Tropic</vt:lpstr>
      <vt:lpstr>Dynamics of Multirotors</vt:lpstr>
      <vt:lpstr>Outlines</vt:lpstr>
      <vt:lpstr>Outlines</vt:lpstr>
      <vt:lpstr>Axis of Rotation given a Rotation Matrix</vt:lpstr>
      <vt:lpstr>Angle of Rotation about the Fixed Axis</vt:lpstr>
      <vt:lpstr>Example</vt:lpstr>
      <vt:lpstr>Example - Solution</vt:lpstr>
      <vt:lpstr>LERP (Linear Interpretation)</vt:lpstr>
      <vt:lpstr>LERP (Linear Interpretation)</vt:lpstr>
      <vt:lpstr>SLERP (Sphere Linear Interpretation)</vt:lpstr>
      <vt:lpstr>Comparison</vt:lpstr>
      <vt:lpstr>Outlines</vt:lpstr>
      <vt:lpstr>Aggressive Flight of UAVs</vt:lpstr>
      <vt:lpstr>Hardware System of UAVs</vt:lpstr>
      <vt:lpstr>Hardware System of UAVs</vt:lpstr>
      <vt:lpstr>Rotating Directions of Multirotors</vt:lpstr>
      <vt:lpstr>Rotating Directions of Multirotors</vt:lpstr>
      <vt:lpstr>Block Diagram (Closed-Loop System)</vt:lpstr>
      <vt:lpstr>Outlines</vt:lpstr>
      <vt:lpstr>Eigenvalues and Eigenvectors of A Matrix</vt:lpstr>
      <vt:lpstr>Definitions and Properties</vt:lpstr>
      <vt:lpstr>Definitions and Properties</vt:lpstr>
      <vt:lpstr>Definitions and Properties – Example 1</vt:lpstr>
      <vt:lpstr>Definitions and Properties – Example 2</vt:lpstr>
      <vt:lpstr>Definitions of Coordinates</vt:lpstr>
      <vt:lpstr>Attitudes during Flight</vt:lpstr>
      <vt:lpstr>Coordinate Transformation</vt:lpstr>
      <vt:lpstr>Outlines</vt:lpstr>
      <vt:lpstr>Dynamics</vt:lpstr>
      <vt:lpstr>Attitudes during Flight</vt:lpstr>
      <vt:lpstr>Free Body Diagram - Force</vt:lpstr>
      <vt:lpstr>Free Body Diagram - Torque</vt:lpstr>
      <vt:lpstr>PowerPoint Presentation</vt:lpstr>
      <vt:lpstr>Free Body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Ways to Compute the Tracking Errors ?</vt:lpstr>
      <vt:lpstr>Recap - Hardware System of UAVs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Heuristic Search</dc:title>
  <dc:creator>USER</dc:creator>
  <cp:lastModifiedBy>程登湖</cp:lastModifiedBy>
  <cp:revision>667</cp:revision>
  <dcterms:modified xsi:type="dcterms:W3CDTF">2023-03-13T03:51:17Z</dcterms:modified>
</cp:coreProperties>
</file>